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4"/>
  </p:notesMasterIdLst>
  <p:sldIdLst>
    <p:sldId id="256" r:id="rId2"/>
    <p:sldId id="257" r:id="rId3"/>
    <p:sldId id="258" r:id="rId4"/>
    <p:sldId id="260" r:id="rId5"/>
    <p:sldId id="259" r:id="rId6"/>
    <p:sldId id="267" r:id="rId7"/>
    <p:sldId id="272" r:id="rId8"/>
    <p:sldId id="273" r:id="rId9"/>
    <p:sldId id="274" r:id="rId10"/>
    <p:sldId id="275" r:id="rId11"/>
    <p:sldId id="276" r:id="rId12"/>
    <p:sldId id="278" r:id="rId13"/>
    <p:sldId id="285" r:id="rId14"/>
    <p:sldId id="286" r:id="rId15"/>
    <p:sldId id="287" r:id="rId16"/>
    <p:sldId id="288" r:id="rId17"/>
    <p:sldId id="289" r:id="rId18"/>
    <p:sldId id="281" r:id="rId19"/>
    <p:sldId id="282" r:id="rId20"/>
    <p:sldId id="283" r:id="rId21"/>
    <p:sldId id="261" r:id="rId22"/>
    <p:sldId id="262" r:id="rId23"/>
    <p:sldId id="263" r:id="rId24"/>
    <p:sldId id="264" r:id="rId25"/>
    <p:sldId id="265" r:id="rId26"/>
    <p:sldId id="268" r:id="rId27"/>
    <p:sldId id="284" r:id="rId28"/>
    <p:sldId id="290" r:id="rId29"/>
    <p:sldId id="291" r:id="rId30"/>
    <p:sldId id="292" r:id="rId31"/>
    <p:sldId id="293" r:id="rId32"/>
    <p:sldId id="294" r:id="rId33"/>
  </p:sldIdLst>
  <p:sldSz cx="18288000" cy="10287000"/>
  <p:notesSz cx="6858000" cy="9144000"/>
  <p:embeddedFontLst>
    <p:embeddedFont>
      <p:font typeface="Segoe UI" panose="020B0502040204020203" pitchFamily="34" charset="0"/>
      <p:regular r:id="rId35"/>
      <p:bold r:id="rId36"/>
      <p:italic r:id="rId37"/>
      <p:boldItalic r:id="rId38"/>
    </p:embeddedFont>
    <p:embeddedFont>
      <p:font typeface="Wingdings 2" panose="05020102010507070707" pitchFamily="18" charset="2"/>
      <p:regular r:id="rId39"/>
    </p:embeddedFont>
    <p:embeddedFont>
      <p:font typeface="Lexend Deca" panose="020B0604020202020204" charset="-94"/>
      <p:regular r:id="rId40"/>
    </p:embeddedFont>
    <p:embeddedFont>
      <p:font typeface="Calibri" panose="020F0502020204030204" pitchFamily="34" charset="0"/>
      <p:regular r:id="rId41"/>
      <p:bold r:id="rId42"/>
      <p:italic r:id="rId43"/>
      <p:boldItalic r:id="rId44"/>
    </p:embeddedFont>
    <p:embeddedFont>
      <p:font typeface="DejaVu Serif Bold" panose="020B0604020202020204" charset="0"/>
      <p:regular r:id="rId45"/>
    </p:embeddedFont>
    <p:embeddedFont>
      <p:font typeface="Calisto MT" panose="02040603050505030304" pitchFamily="18" charset="0"/>
      <p:regular r:id="rId46"/>
      <p:bold r:id="rId47"/>
      <p:italic r:id="rId48"/>
      <p:boldItalic r:id="rId49"/>
    </p:embeddedFont>
    <p:embeddedFont>
      <p:font typeface="Trebuchet MS" panose="020B0603020202020204" pitchFamily="3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emTrks" initials="A" lastIdx="2" clrIdx="0">
    <p:extLst>
      <p:ext uri="{19B8F6BF-5375-455C-9EA6-DF929625EA0E}">
        <p15:presenceInfo xmlns:p15="http://schemas.microsoft.com/office/powerpoint/2012/main" userId="19f77cc9401652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5053E2-21CC-4827-9AAA-1D714990FF87}" v="434" dt="2024-01-03T21:22:47.5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2711" autoAdjust="0"/>
  </p:normalViewPr>
  <p:slideViewPr>
    <p:cSldViewPr>
      <p:cViewPr varScale="1">
        <p:scale>
          <a:sx n="48" d="100"/>
          <a:sy n="48" d="100"/>
        </p:scale>
        <p:origin x="111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EFC19-1768-4FF8-A5D9-875A67006341}" type="datetimeFigureOut">
              <a:rPr lang="tr-TR" smtClean="0"/>
              <a:t>4.01.2024</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283AB8-BAFC-4158-A94E-46E351EB5309}" type="slidenum">
              <a:rPr lang="tr-TR" smtClean="0"/>
              <a:t>‹#›</a:t>
            </a:fld>
            <a:endParaRPr lang="tr-TR"/>
          </a:p>
        </p:txBody>
      </p:sp>
    </p:spTree>
    <p:extLst>
      <p:ext uri="{BB962C8B-B14F-4D97-AF65-F5344CB8AC3E}">
        <p14:creationId xmlns:p14="http://schemas.microsoft.com/office/powerpoint/2010/main" val="208787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a:t>Derece dağılımı, bir ağdaki düğümlerin derecelerinin frekanslarını gösteren bir dağılımı ifade eder. Bir ağdaki her düğümün derecesi, o düğüme bağlı kenar sayısını temsil eder. Derece dağılımı, ağın topolojik özelliklerini anlamak ve analiz etmek için kullanılır.</a:t>
            </a:r>
          </a:p>
          <a:p>
            <a:endParaRPr lang="tr-TR" dirty="0"/>
          </a:p>
        </p:txBody>
      </p:sp>
      <p:sp>
        <p:nvSpPr>
          <p:cNvPr id="4" name="Slayt Numarası Yer Tutucusu 3"/>
          <p:cNvSpPr>
            <a:spLocks noGrp="1"/>
          </p:cNvSpPr>
          <p:nvPr>
            <p:ph type="sldNum" sz="quarter" idx="10"/>
          </p:nvPr>
        </p:nvSpPr>
        <p:spPr/>
        <p:txBody>
          <a:bodyPr/>
          <a:lstStyle/>
          <a:p>
            <a:fld id="{28283AB8-BAFC-4158-A94E-46E351EB5309}" type="slidenum">
              <a:rPr lang="tr-TR" smtClean="0"/>
              <a:t>10</a:t>
            </a:fld>
            <a:endParaRPr lang="tr-TR"/>
          </a:p>
        </p:txBody>
      </p:sp>
    </p:spTree>
    <p:extLst>
      <p:ext uri="{BB962C8B-B14F-4D97-AF65-F5344CB8AC3E}">
        <p14:creationId xmlns:p14="http://schemas.microsoft.com/office/powerpoint/2010/main" val="2799176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Cpm</a:t>
            </a:r>
            <a:r>
              <a:rPr lang="tr-TR" dirty="0" smtClean="0"/>
              <a:t> öncelikle 3 erli gruplara ayırır</a:t>
            </a:r>
            <a:endParaRPr lang="tr-TR" dirty="0"/>
          </a:p>
        </p:txBody>
      </p:sp>
      <p:sp>
        <p:nvSpPr>
          <p:cNvPr id="4" name="Slayt Numarası Yer Tutucusu 3"/>
          <p:cNvSpPr>
            <a:spLocks noGrp="1"/>
          </p:cNvSpPr>
          <p:nvPr>
            <p:ph type="sldNum" sz="quarter" idx="10"/>
          </p:nvPr>
        </p:nvSpPr>
        <p:spPr/>
        <p:txBody>
          <a:bodyPr/>
          <a:lstStyle/>
          <a:p>
            <a:fld id="{28283AB8-BAFC-4158-A94E-46E351EB5309}" type="slidenum">
              <a:rPr lang="tr-TR" smtClean="0"/>
              <a:t>30</a:t>
            </a:fld>
            <a:endParaRPr lang="tr-TR"/>
          </a:p>
        </p:txBody>
      </p:sp>
    </p:spTree>
    <p:extLst>
      <p:ext uri="{BB962C8B-B14F-4D97-AF65-F5344CB8AC3E}">
        <p14:creationId xmlns:p14="http://schemas.microsoft.com/office/powerpoint/2010/main" val="181940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Ardından 3 er </a:t>
            </a:r>
            <a:r>
              <a:rPr lang="tr-TR" dirty="0" err="1" smtClean="0"/>
              <a:t>li</a:t>
            </a:r>
            <a:r>
              <a:rPr lang="tr-TR" dirty="0" smtClean="0"/>
              <a:t> grupların içindeki 2 şerli bağları</a:t>
            </a:r>
            <a:r>
              <a:rPr lang="tr-TR" baseline="0" dirty="0" smtClean="0"/>
              <a:t> birleştirir.</a:t>
            </a:r>
            <a:endParaRPr lang="tr-TR" dirty="0"/>
          </a:p>
        </p:txBody>
      </p:sp>
      <p:sp>
        <p:nvSpPr>
          <p:cNvPr id="4" name="Slayt Numarası Yer Tutucusu 3"/>
          <p:cNvSpPr>
            <a:spLocks noGrp="1"/>
          </p:cNvSpPr>
          <p:nvPr>
            <p:ph type="sldNum" sz="quarter" idx="10"/>
          </p:nvPr>
        </p:nvSpPr>
        <p:spPr/>
        <p:txBody>
          <a:bodyPr/>
          <a:lstStyle/>
          <a:p>
            <a:fld id="{28283AB8-BAFC-4158-A94E-46E351EB5309}" type="slidenum">
              <a:rPr lang="tr-TR" smtClean="0"/>
              <a:t>31</a:t>
            </a:fld>
            <a:endParaRPr lang="tr-TR"/>
          </a:p>
        </p:txBody>
      </p:sp>
    </p:spTree>
    <p:extLst>
      <p:ext uri="{BB962C8B-B14F-4D97-AF65-F5344CB8AC3E}">
        <p14:creationId xmlns:p14="http://schemas.microsoft.com/office/powerpoint/2010/main" val="365740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056040" y="2654311"/>
            <a:ext cx="14160051" cy="2743202"/>
          </a:xfrm>
        </p:spPr>
        <p:txBody>
          <a:bodyPr anchor="b">
            <a:normAutofit/>
          </a:bodyPr>
          <a:lstStyle>
            <a:lvl1pPr algn="ctr">
              <a:defRPr sz="8100"/>
            </a:lvl1pPr>
          </a:lstStyle>
          <a:p>
            <a:r>
              <a:rPr lang="tr-TR"/>
              <a:t>Asıl başlık stili için tıklatın</a:t>
            </a:r>
            <a:endParaRPr lang="en-US" dirty="0"/>
          </a:p>
        </p:txBody>
      </p:sp>
      <p:sp>
        <p:nvSpPr>
          <p:cNvPr id="3" name="Subtitle 2"/>
          <p:cNvSpPr>
            <a:spLocks noGrp="1"/>
          </p:cNvSpPr>
          <p:nvPr>
            <p:ph type="subTitle" idx="1"/>
          </p:nvPr>
        </p:nvSpPr>
        <p:spPr>
          <a:xfrm>
            <a:off x="2056040" y="5397509"/>
            <a:ext cx="14160051" cy="1574801"/>
          </a:xfrm>
        </p:spPr>
        <p:txBody>
          <a:bodyPr anchor="t"/>
          <a:lstStyle>
            <a:lvl1pPr marL="0" indent="0" algn="ctr">
              <a:buNone/>
              <a:defRPr>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2157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825" y="821711"/>
            <a:ext cx="15212699" cy="5725209"/>
          </a:xfrm>
          <a:prstGeom prst="rect">
            <a:avLst/>
          </a:prstGeom>
        </p:spPr>
      </p:pic>
      <p:sp>
        <p:nvSpPr>
          <p:cNvPr id="2" name="Title 1"/>
          <p:cNvSpPr>
            <a:spLocks noGrp="1"/>
          </p:cNvSpPr>
          <p:nvPr>
            <p:ph type="title"/>
          </p:nvPr>
        </p:nvSpPr>
        <p:spPr>
          <a:xfrm>
            <a:off x="1370709" y="6847883"/>
            <a:ext cx="15532989" cy="815208"/>
          </a:xfrm>
        </p:spPr>
        <p:txBody>
          <a:bodyPr anchor="b">
            <a:normAutofit/>
          </a:bodyPr>
          <a:lstStyle>
            <a:lvl1pPr algn="ctr">
              <a:defRPr sz="420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1754024" y="1042514"/>
            <a:ext cx="14768019" cy="5288507"/>
          </a:xfrm>
          <a:effectLst>
            <a:outerShdw blurRad="38100" dist="25400" dir="4440000">
              <a:srgbClr val="000000">
                <a:alpha val="36000"/>
              </a:srgbClr>
            </a:outerShdw>
          </a:effectLst>
        </p:spPr>
        <p:txBody>
          <a:bodyPr anchor="t">
            <a:normAutofit/>
          </a:bodyPr>
          <a:lstStyle>
            <a:lvl1pPr marL="0" indent="0" algn="ctr">
              <a:buNone/>
              <a:defRPr sz="3000"/>
            </a:lvl1pPr>
            <a:lvl2pPr marL="685800" indent="0">
              <a:buNone/>
              <a:defRPr sz="3000"/>
            </a:lvl2pPr>
            <a:lvl3pPr marL="1371600" indent="0">
              <a:buNone/>
              <a:defRPr sz="30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tr-TR"/>
              <a:t>Resim eklemek için simgeyi tıklatın</a:t>
            </a:r>
            <a:endParaRPr lang="en-US" dirty="0"/>
          </a:p>
        </p:txBody>
      </p:sp>
      <p:sp>
        <p:nvSpPr>
          <p:cNvPr id="4" name="Text Placeholder 3"/>
          <p:cNvSpPr>
            <a:spLocks noGrp="1"/>
          </p:cNvSpPr>
          <p:nvPr>
            <p:ph type="body" sz="half" idx="2"/>
          </p:nvPr>
        </p:nvSpPr>
        <p:spPr>
          <a:xfrm>
            <a:off x="1370693" y="7663092"/>
            <a:ext cx="15530643" cy="1023708"/>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2901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370693" y="912656"/>
            <a:ext cx="15530643" cy="5301516"/>
          </a:xfrm>
        </p:spPr>
        <p:txBody>
          <a:bodyPr anchor="ctr"/>
          <a:lstStyle>
            <a:lvl1pPr>
              <a:defRPr sz="4800"/>
            </a:lvl1pPr>
          </a:lstStyle>
          <a:p>
            <a:r>
              <a:rPr lang="tr-TR"/>
              <a:t>Asıl başlık stili için tıklatın</a:t>
            </a:r>
            <a:endParaRPr lang="en-US" dirty="0"/>
          </a:p>
        </p:txBody>
      </p:sp>
      <p:sp>
        <p:nvSpPr>
          <p:cNvPr id="4" name="Text Placeholder 3"/>
          <p:cNvSpPr>
            <a:spLocks noGrp="1"/>
          </p:cNvSpPr>
          <p:nvPr>
            <p:ph type="body" sz="half" idx="2"/>
          </p:nvPr>
        </p:nvSpPr>
        <p:spPr>
          <a:xfrm>
            <a:off x="1370692" y="6442770"/>
            <a:ext cx="15530645" cy="2252739"/>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82079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400"/>
            <a:ext cx="13954128" cy="4489356"/>
          </a:xfrm>
        </p:spPr>
        <p:txBody>
          <a:bodyPr anchor="ctr"/>
          <a:lstStyle>
            <a:lvl1pPr>
              <a:defRPr sz="4800"/>
            </a:lvl1pPr>
          </a:lstStyle>
          <a:p>
            <a:r>
              <a:rPr lang="tr-TR"/>
              <a:t>Asıl başlık stili için tıklatın</a:t>
            </a:r>
            <a:endParaRPr lang="en-US" dirty="0"/>
          </a:p>
        </p:txBody>
      </p:sp>
      <p:sp>
        <p:nvSpPr>
          <p:cNvPr id="12" name="Text Placeholder 3"/>
          <p:cNvSpPr>
            <a:spLocks noGrp="1"/>
          </p:cNvSpPr>
          <p:nvPr>
            <p:ph type="body" sz="half" idx="13"/>
          </p:nvPr>
        </p:nvSpPr>
        <p:spPr>
          <a:xfrm>
            <a:off x="2580967" y="5415049"/>
            <a:ext cx="13128449" cy="799124"/>
          </a:xfrm>
        </p:spPr>
        <p:txBody>
          <a:bodyPr anchor="t">
            <a:normAutofit/>
          </a:bodyPr>
          <a:lstStyle>
            <a:lvl1pPr marL="0" indent="0" algn="r">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tr-TR"/>
              <a:t>Asıl metin stillerini düzenle</a:t>
            </a:r>
          </a:p>
        </p:txBody>
      </p:sp>
      <p:sp>
        <p:nvSpPr>
          <p:cNvPr id="4" name="Text Placeholder 3"/>
          <p:cNvSpPr>
            <a:spLocks noGrp="1"/>
          </p:cNvSpPr>
          <p:nvPr>
            <p:ph type="body" sz="half" idx="2"/>
          </p:nvPr>
        </p:nvSpPr>
        <p:spPr>
          <a:xfrm>
            <a:off x="1370692" y="6456530"/>
            <a:ext cx="15530645" cy="2234244"/>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1485900" y="1327194"/>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3" name="TextBox 12"/>
          <p:cNvSpPr txBox="1"/>
          <p:nvPr/>
        </p:nvSpPr>
        <p:spPr>
          <a:xfrm>
            <a:off x="15757074" y="4392387"/>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45337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370692" y="3190414"/>
            <a:ext cx="15530645" cy="3767753"/>
          </a:xfrm>
        </p:spPr>
        <p:txBody>
          <a:bodyPr anchor="b"/>
          <a:lstStyle>
            <a:lvl1pPr>
              <a:defRPr sz="4800"/>
            </a:lvl1pPr>
          </a:lstStyle>
          <a:p>
            <a:r>
              <a:rPr lang="tr-TR"/>
              <a:t>Asıl başlık stili için tıklatın</a:t>
            </a:r>
            <a:endParaRPr lang="en-US" dirty="0"/>
          </a:p>
        </p:txBody>
      </p:sp>
      <p:sp>
        <p:nvSpPr>
          <p:cNvPr id="4" name="Text Placeholder 3"/>
          <p:cNvSpPr>
            <a:spLocks noGrp="1"/>
          </p:cNvSpPr>
          <p:nvPr>
            <p:ph type="body" sz="half" idx="2"/>
          </p:nvPr>
        </p:nvSpPr>
        <p:spPr>
          <a:xfrm>
            <a:off x="1370677" y="6975834"/>
            <a:ext cx="15528299"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1324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370693" y="914400"/>
            <a:ext cx="15530643" cy="1455675"/>
          </a:xfrm>
        </p:spPr>
        <p:txBody>
          <a:bodyPr/>
          <a:lstStyle/>
          <a:p>
            <a:r>
              <a:rPr lang="tr-TR"/>
              <a:t>Asıl başlık stili için tıklatın</a:t>
            </a:r>
            <a:endParaRPr lang="en-US" dirty="0"/>
          </a:p>
        </p:txBody>
      </p:sp>
      <p:sp>
        <p:nvSpPr>
          <p:cNvPr id="7" name="Text Placeholder 2"/>
          <p:cNvSpPr>
            <a:spLocks noGrp="1"/>
          </p:cNvSpPr>
          <p:nvPr>
            <p:ph type="body" idx="1"/>
          </p:nvPr>
        </p:nvSpPr>
        <p:spPr>
          <a:xfrm>
            <a:off x="1370693"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8" name="Text Placeholder 3"/>
          <p:cNvSpPr>
            <a:spLocks noGrp="1"/>
          </p:cNvSpPr>
          <p:nvPr>
            <p:ph type="body" sz="half" idx="15"/>
          </p:nvPr>
        </p:nvSpPr>
        <p:spPr>
          <a:xfrm>
            <a:off x="137069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9" name="Text Placeholder 4"/>
          <p:cNvSpPr>
            <a:spLocks noGrp="1"/>
          </p:cNvSpPr>
          <p:nvPr>
            <p:ph type="body" sz="quarter" idx="3"/>
          </p:nvPr>
        </p:nvSpPr>
        <p:spPr>
          <a:xfrm>
            <a:off x="6670067"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10" name="Text Placeholder 3"/>
          <p:cNvSpPr>
            <a:spLocks noGrp="1"/>
          </p:cNvSpPr>
          <p:nvPr>
            <p:ph type="body" sz="half" idx="16"/>
          </p:nvPr>
        </p:nvSpPr>
        <p:spPr>
          <a:xfrm>
            <a:off x="666215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11" name="Text Placeholder 4"/>
          <p:cNvSpPr>
            <a:spLocks noGrp="1"/>
          </p:cNvSpPr>
          <p:nvPr>
            <p:ph type="body" sz="quarter" idx="13"/>
          </p:nvPr>
        </p:nvSpPr>
        <p:spPr>
          <a:xfrm>
            <a:off x="11949858"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12" name="Text Placeholder 3"/>
          <p:cNvSpPr>
            <a:spLocks noGrp="1"/>
          </p:cNvSpPr>
          <p:nvPr>
            <p:ph type="body" sz="half" idx="17"/>
          </p:nvPr>
        </p:nvSpPr>
        <p:spPr>
          <a:xfrm>
            <a:off x="11949858"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0158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43" y="2727322"/>
            <a:ext cx="5009958" cy="2771777"/>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700" y="2727322"/>
            <a:ext cx="5009958" cy="2771777"/>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4077" y="2727322"/>
            <a:ext cx="5009958" cy="2771777"/>
          </a:xfrm>
          <a:prstGeom prst="rect">
            <a:avLst/>
          </a:prstGeom>
        </p:spPr>
      </p:pic>
      <p:sp>
        <p:nvSpPr>
          <p:cNvPr id="30" name="Title 1"/>
          <p:cNvSpPr>
            <a:spLocks noGrp="1"/>
          </p:cNvSpPr>
          <p:nvPr>
            <p:ph type="title"/>
          </p:nvPr>
        </p:nvSpPr>
        <p:spPr>
          <a:xfrm>
            <a:off x="1370692" y="914400"/>
            <a:ext cx="15530645" cy="1455675"/>
          </a:xfrm>
        </p:spPr>
        <p:txBody>
          <a:bodyPr/>
          <a:lstStyle/>
          <a:p>
            <a:r>
              <a:rPr lang="tr-TR"/>
              <a:t>Asıl başlık stili için tıklatın</a:t>
            </a:r>
            <a:endParaRPr lang="en-US" dirty="0"/>
          </a:p>
        </p:txBody>
      </p:sp>
      <p:sp>
        <p:nvSpPr>
          <p:cNvPr id="19" name="Text Placeholder 2"/>
          <p:cNvSpPr>
            <a:spLocks noGrp="1"/>
          </p:cNvSpPr>
          <p:nvPr>
            <p:ph type="body" idx="1"/>
          </p:nvPr>
        </p:nvSpPr>
        <p:spPr>
          <a:xfrm>
            <a:off x="1370693"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20" name="Picture Placeholder 2"/>
          <p:cNvSpPr>
            <a:spLocks noGrp="1" noChangeAspect="1"/>
          </p:cNvSpPr>
          <p:nvPr>
            <p:ph type="pic" idx="15"/>
          </p:nvPr>
        </p:nvSpPr>
        <p:spPr>
          <a:xfrm>
            <a:off x="1527153" y="2908377"/>
            <a:ext cx="4638552" cy="240443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tr-TR"/>
              <a:t>Resim eklemek için simgeyi tıklatın</a:t>
            </a:r>
            <a:endParaRPr lang="en-US" dirty="0"/>
          </a:p>
        </p:txBody>
      </p:sp>
      <p:sp>
        <p:nvSpPr>
          <p:cNvPr id="21" name="Text Placeholder 3"/>
          <p:cNvSpPr>
            <a:spLocks noGrp="1"/>
          </p:cNvSpPr>
          <p:nvPr>
            <p:ph type="body" sz="half" idx="18"/>
          </p:nvPr>
        </p:nvSpPr>
        <p:spPr>
          <a:xfrm>
            <a:off x="1370693" y="6720553"/>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22" name="Text Placeholder 4"/>
          <p:cNvSpPr>
            <a:spLocks noGrp="1"/>
          </p:cNvSpPr>
          <p:nvPr>
            <p:ph type="body" sz="quarter" idx="3"/>
          </p:nvPr>
        </p:nvSpPr>
        <p:spPr>
          <a:xfrm>
            <a:off x="6664182"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23" name="Picture Placeholder 2"/>
          <p:cNvSpPr>
            <a:spLocks noGrp="1" noChangeAspect="1"/>
          </p:cNvSpPr>
          <p:nvPr>
            <p:ph type="pic" idx="21"/>
          </p:nvPr>
        </p:nvSpPr>
        <p:spPr>
          <a:xfrm>
            <a:off x="6818615" y="2908641"/>
            <a:ext cx="4638552" cy="241224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tr-TR"/>
              <a:t>Resim eklemek için simgeyi tıklatın</a:t>
            </a:r>
            <a:endParaRPr lang="en-US" dirty="0"/>
          </a:p>
        </p:txBody>
      </p:sp>
      <p:sp>
        <p:nvSpPr>
          <p:cNvPr id="24" name="Text Placeholder 3"/>
          <p:cNvSpPr>
            <a:spLocks noGrp="1"/>
          </p:cNvSpPr>
          <p:nvPr>
            <p:ph type="body" sz="half" idx="19"/>
          </p:nvPr>
        </p:nvSpPr>
        <p:spPr>
          <a:xfrm>
            <a:off x="6662153" y="6720551"/>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25" name="Text Placeholder 4"/>
          <p:cNvSpPr>
            <a:spLocks noGrp="1"/>
          </p:cNvSpPr>
          <p:nvPr>
            <p:ph type="body" sz="quarter" idx="13"/>
          </p:nvPr>
        </p:nvSpPr>
        <p:spPr>
          <a:xfrm>
            <a:off x="11950046"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26" name="Picture Placeholder 2"/>
          <p:cNvSpPr>
            <a:spLocks noGrp="1" noChangeAspect="1"/>
          </p:cNvSpPr>
          <p:nvPr>
            <p:ph type="pic" idx="22"/>
          </p:nvPr>
        </p:nvSpPr>
        <p:spPr>
          <a:xfrm>
            <a:off x="12113547" y="2901648"/>
            <a:ext cx="4638552" cy="241094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tr-TR"/>
              <a:t>Resim eklemek için simgeyi tıklatın</a:t>
            </a:r>
            <a:endParaRPr lang="en-US" dirty="0"/>
          </a:p>
        </p:txBody>
      </p:sp>
      <p:sp>
        <p:nvSpPr>
          <p:cNvPr id="27" name="Text Placeholder 3"/>
          <p:cNvSpPr>
            <a:spLocks noGrp="1"/>
          </p:cNvSpPr>
          <p:nvPr>
            <p:ph type="body" sz="half" idx="20"/>
          </p:nvPr>
        </p:nvSpPr>
        <p:spPr>
          <a:xfrm>
            <a:off x="11949858" y="6720548"/>
            <a:ext cx="4951476" cy="1966253"/>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2669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2241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74603" y="914399"/>
            <a:ext cx="3426731" cy="7772402"/>
          </a:xfrm>
        </p:spPr>
        <p:txBody>
          <a:bodyPr vert="eaVert"/>
          <a:lstStyle>
            <a:lvl1pPr algn="l">
              <a:defRPr/>
            </a:lvl1pPr>
          </a:lstStyle>
          <a:p>
            <a:r>
              <a:rPr lang="tr-TR"/>
              <a:t>Asıl başlık stili için tıklatın</a:t>
            </a:r>
            <a:endParaRPr lang="en-US" dirty="0"/>
          </a:p>
        </p:txBody>
      </p:sp>
      <p:sp>
        <p:nvSpPr>
          <p:cNvPr id="3" name="Vertical Text Placeholder 2"/>
          <p:cNvSpPr>
            <a:spLocks noGrp="1"/>
          </p:cNvSpPr>
          <p:nvPr>
            <p:ph type="body" orient="vert" idx="1"/>
          </p:nvPr>
        </p:nvSpPr>
        <p:spPr>
          <a:xfrm>
            <a:off x="1370694" y="914399"/>
            <a:ext cx="11875308" cy="7772402"/>
          </a:xfrm>
        </p:spPr>
        <p:txBody>
          <a:bodyPr vert="eaVert" ancho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8122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3540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943102" y="2641601"/>
            <a:ext cx="14385825" cy="2743220"/>
          </a:xfrm>
        </p:spPr>
        <p:txBody>
          <a:bodyPr anchor="b"/>
          <a:lstStyle>
            <a:lvl1pPr algn="ctr">
              <a:defRPr sz="6000" b="0" cap="none"/>
            </a:lvl1pPr>
          </a:lstStyle>
          <a:p>
            <a:r>
              <a:rPr lang="tr-TR"/>
              <a:t>Asıl başlık stili için tıklatın</a:t>
            </a:r>
            <a:endParaRPr lang="en-US" dirty="0"/>
          </a:p>
        </p:txBody>
      </p:sp>
      <p:sp>
        <p:nvSpPr>
          <p:cNvPr id="3" name="Text Placeholder 2"/>
          <p:cNvSpPr>
            <a:spLocks noGrp="1"/>
          </p:cNvSpPr>
          <p:nvPr>
            <p:ph type="body" idx="1"/>
          </p:nvPr>
        </p:nvSpPr>
        <p:spPr>
          <a:xfrm>
            <a:off x="1943102" y="5384819"/>
            <a:ext cx="14385825" cy="2260581"/>
          </a:xfrm>
        </p:spPr>
        <p:txBody>
          <a:bodyPr anchor="t"/>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459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1370693" y="2598674"/>
            <a:ext cx="7590746" cy="6088125"/>
          </a:xfrm>
        </p:spPr>
        <p:txBody>
          <a:bodyPr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9304339" y="2598674"/>
            <a:ext cx="7596998" cy="6088127"/>
          </a:xfrm>
        </p:spPr>
        <p:txBody>
          <a:bodyPr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54402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93" y="2601760"/>
            <a:ext cx="7633608" cy="6223154"/>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728" y="2601760"/>
            <a:ext cx="7633608" cy="6223154"/>
          </a:xfrm>
          <a:prstGeom prst="rect">
            <a:avLst/>
          </a:prstGeom>
        </p:spPr>
      </p:pic>
      <p:sp>
        <p:nvSpPr>
          <p:cNvPr id="2" name="Title 1"/>
          <p:cNvSpPr>
            <a:spLocks noGrp="1"/>
          </p:cNvSpPr>
          <p:nvPr>
            <p:ph type="title"/>
          </p:nvPr>
        </p:nvSpPr>
        <p:spPr/>
        <p:txBody>
          <a:bodyPr/>
          <a:lstStyle>
            <a:lvl1pPr>
              <a:defRPr/>
            </a:lvl1pPr>
          </a:lstStyle>
          <a:p>
            <a:r>
              <a:rPr lang="tr-TR"/>
              <a:t>Asıl başlık stili için tıklatın</a:t>
            </a:r>
            <a:endParaRPr lang="en-US" dirty="0"/>
          </a:p>
        </p:txBody>
      </p:sp>
      <p:sp>
        <p:nvSpPr>
          <p:cNvPr id="3" name="Text Placeholder 2"/>
          <p:cNvSpPr>
            <a:spLocks noGrp="1"/>
          </p:cNvSpPr>
          <p:nvPr>
            <p:ph type="body" idx="1"/>
          </p:nvPr>
        </p:nvSpPr>
        <p:spPr>
          <a:xfrm>
            <a:off x="1508808" y="2752881"/>
            <a:ext cx="7314516" cy="817326"/>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4" name="Content Placeholder 3"/>
          <p:cNvSpPr>
            <a:spLocks noGrp="1"/>
          </p:cNvSpPr>
          <p:nvPr>
            <p:ph sz="half" idx="2"/>
          </p:nvPr>
        </p:nvSpPr>
        <p:spPr>
          <a:xfrm>
            <a:off x="1508808" y="3570206"/>
            <a:ext cx="7314516" cy="5116595"/>
          </a:xfrm>
        </p:spPr>
        <p:txBody>
          <a:bodyPr anchor="t">
            <a:normAutofit/>
          </a:bodyPr>
          <a:lstStyle>
            <a:lvl1pPr>
              <a:defRPr sz="2700"/>
            </a:lvl1pPr>
            <a:lvl2pPr>
              <a:defRPr sz="2400"/>
            </a:lvl2pPr>
            <a:lvl3pPr>
              <a:defRPr sz="2100"/>
            </a:lvl3pPr>
            <a:lvl4pPr>
              <a:defRPr sz="1800"/>
            </a:lvl4pPr>
            <a:lvl5pPr>
              <a:defRPr sz="1800"/>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9442451" y="2752882"/>
            <a:ext cx="7342995" cy="817325"/>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6" name="Content Placeholder 5"/>
          <p:cNvSpPr>
            <a:spLocks noGrp="1"/>
          </p:cNvSpPr>
          <p:nvPr>
            <p:ph sz="quarter" idx="4"/>
          </p:nvPr>
        </p:nvSpPr>
        <p:spPr>
          <a:xfrm>
            <a:off x="9442451" y="3570206"/>
            <a:ext cx="7342995" cy="5116595"/>
          </a:xfrm>
        </p:spPr>
        <p:txBody>
          <a:bodyPr anchor="t">
            <a:normAutofit/>
          </a:bodyPr>
          <a:lstStyle>
            <a:lvl1pPr>
              <a:defRPr sz="2700"/>
            </a:lvl1pPr>
            <a:lvl2pPr>
              <a:defRPr sz="2400"/>
            </a:lvl2pPr>
            <a:lvl3pPr>
              <a:defRPr sz="2100"/>
            </a:lvl3pPr>
            <a:lvl4pPr>
              <a:defRPr sz="1800"/>
            </a:lvl4pPr>
            <a:lvl5pPr>
              <a:defRPr sz="1800"/>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1080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479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1075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0"/>
            <a:ext cx="5560334" cy="2732877"/>
          </a:xfrm>
        </p:spPr>
        <p:txBody>
          <a:bodyPr anchor="b">
            <a:normAutofit/>
          </a:bodyPr>
          <a:lstStyle>
            <a:lvl1pPr algn="ctr">
              <a:defRPr sz="3600" b="0"/>
            </a:lvl1pPr>
          </a:lstStyle>
          <a:p>
            <a:r>
              <a:rPr lang="tr-TR"/>
              <a:t>Asıl başlık stili için tıklatın</a:t>
            </a:r>
            <a:endParaRPr lang="en-US" dirty="0"/>
          </a:p>
        </p:txBody>
      </p:sp>
      <p:sp>
        <p:nvSpPr>
          <p:cNvPr id="3" name="Content Placeholder 2"/>
          <p:cNvSpPr>
            <a:spLocks noGrp="1"/>
          </p:cNvSpPr>
          <p:nvPr>
            <p:ph idx="1"/>
          </p:nvPr>
        </p:nvSpPr>
        <p:spPr>
          <a:xfrm>
            <a:off x="7283450" y="914400"/>
            <a:ext cx="9617886" cy="7772400"/>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370693" y="3647277"/>
            <a:ext cx="5560334" cy="5039522"/>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6461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0498" y="914400"/>
            <a:ext cx="5376249" cy="7807248"/>
          </a:xfrm>
          <a:prstGeom prst="rect">
            <a:avLst/>
          </a:prstGeom>
        </p:spPr>
      </p:pic>
      <p:sp>
        <p:nvSpPr>
          <p:cNvPr id="2" name="Title 1"/>
          <p:cNvSpPr>
            <a:spLocks noGrp="1"/>
          </p:cNvSpPr>
          <p:nvPr>
            <p:ph type="title"/>
          </p:nvPr>
        </p:nvSpPr>
        <p:spPr>
          <a:xfrm>
            <a:off x="1370693" y="914885"/>
            <a:ext cx="8902424" cy="2744007"/>
          </a:xfrm>
        </p:spPr>
        <p:txBody>
          <a:bodyPr anchor="b">
            <a:noAutofit/>
          </a:bodyPr>
          <a:lstStyle>
            <a:lvl1pPr algn="ctr">
              <a:defRPr sz="4800" b="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11163827" y="1145553"/>
            <a:ext cx="4913627" cy="7369233"/>
          </a:xfr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tr-TR"/>
              <a:t>Resim eklemek için simgeyi tıklatın</a:t>
            </a:r>
            <a:endParaRPr lang="en-US" dirty="0"/>
          </a:p>
        </p:txBody>
      </p:sp>
      <p:sp>
        <p:nvSpPr>
          <p:cNvPr id="4" name="Text Placeholder 3"/>
          <p:cNvSpPr>
            <a:spLocks noGrp="1"/>
          </p:cNvSpPr>
          <p:nvPr>
            <p:ph type="body" sz="half" idx="2"/>
          </p:nvPr>
        </p:nvSpPr>
        <p:spPr>
          <a:xfrm>
            <a:off x="1370693" y="3658891"/>
            <a:ext cx="8902424" cy="5064201"/>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9487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0693" y="914400"/>
            <a:ext cx="15530643" cy="1455675"/>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1370693" y="2598674"/>
            <a:ext cx="15530643" cy="6088127"/>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1518104" y="8824913"/>
            <a:ext cx="4114800"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fld id="{1D8BD707-D9CF-40AE-B4C6-C98DA3205C09}" type="datetimeFigureOut">
              <a:rPr lang="en-US" smtClean="0"/>
              <a:pPr/>
              <a:t>1/4/2024</a:t>
            </a:fld>
            <a:endParaRPr lang="en-US"/>
          </a:p>
        </p:txBody>
      </p:sp>
      <p:sp>
        <p:nvSpPr>
          <p:cNvPr id="5" name="Footer Placeholder 4"/>
          <p:cNvSpPr>
            <a:spLocks noGrp="1"/>
          </p:cNvSpPr>
          <p:nvPr>
            <p:ph type="ftr" sz="quarter" idx="3"/>
          </p:nvPr>
        </p:nvSpPr>
        <p:spPr>
          <a:xfrm>
            <a:off x="1370693" y="8824913"/>
            <a:ext cx="10009298" cy="547688"/>
          </a:xfrm>
          <a:prstGeom prst="rect">
            <a:avLst/>
          </a:prstGeom>
        </p:spPr>
        <p:txBody>
          <a:bodyPr vert="horz" lIns="91440" tIns="45720" rIns="91440" bIns="45720" rtlCol="0" anchor="ctr"/>
          <a:lstStyle>
            <a:lvl1pPr algn="l">
              <a:defRPr sz="15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5771017" y="8824913"/>
            <a:ext cx="1130318"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6038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685800" rtl="0" eaLnBrk="1" latinLnBrk="0" hangingPunct="1">
        <a:spcBef>
          <a:spcPct val="0"/>
        </a:spcBef>
        <a:buNone/>
        <a:defRPr sz="6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459000" algn="l" defTabSz="685800" rtl="0" eaLnBrk="1" latinLnBrk="0" hangingPunct="1">
        <a:spcBef>
          <a:spcPct val="20000"/>
        </a:spcBef>
        <a:spcAft>
          <a:spcPts val="900"/>
        </a:spcAft>
        <a:buClr>
          <a:schemeClr val="tx2"/>
        </a:buClr>
        <a:buSzPct val="70000"/>
        <a:buFont typeface="Wingdings 2" charset="2"/>
        <a:buChar char=""/>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1080000" indent="-405000" algn="l" defTabSz="685800" rtl="0" eaLnBrk="1" latinLnBrk="0" hangingPunct="1">
        <a:spcBef>
          <a:spcPct val="20000"/>
        </a:spcBef>
        <a:spcAft>
          <a:spcPts val="900"/>
        </a:spcAft>
        <a:buClr>
          <a:schemeClr val="tx2"/>
        </a:buClr>
        <a:buSzPct val="70000"/>
        <a:buFont typeface="Wingdings 2" charset="2"/>
        <a:buChar char=""/>
        <a:defRPr sz="2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539000" indent="-324000" algn="l" defTabSz="685800" rtl="0" eaLnBrk="1" latinLnBrk="0" hangingPunct="1">
        <a:spcBef>
          <a:spcPct val="20000"/>
        </a:spcBef>
        <a:spcAft>
          <a:spcPts val="9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2079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511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30219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36027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41835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46593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sv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sv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Freeform 2"/>
          <p:cNvSpPr/>
          <p:nvPr/>
        </p:nvSpPr>
        <p:spPr>
          <a:xfrm rot="2473393">
            <a:off x="-1891325" y="6109533"/>
            <a:ext cx="10307352" cy="3729387"/>
          </a:xfrm>
          <a:custGeom>
            <a:avLst/>
            <a:gdLst/>
            <a:ahLst/>
            <a:cxnLst/>
            <a:rect l="l" t="t" r="r" b="b"/>
            <a:pathLst>
              <a:path w="10307352" h="3729387">
                <a:moveTo>
                  <a:pt x="0" y="0"/>
                </a:moveTo>
                <a:lnTo>
                  <a:pt x="10307352" y="0"/>
                </a:lnTo>
                <a:lnTo>
                  <a:pt x="10307352" y="3729387"/>
                </a:lnTo>
                <a:lnTo>
                  <a:pt x="0" y="372938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344658">
            <a:off x="15066107" y="-2057400"/>
            <a:ext cx="5097162" cy="4114800"/>
          </a:xfrm>
          <a:custGeom>
            <a:avLst/>
            <a:gdLst/>
            <a:ahLst/>
            <a:cxnLst/>
            <a:rect l="l" t="t" r="r" b="b"/>
            <a:pathLst>
              <a:path w="5097162" h="4114800">
                <a:moveTo>
                  <a:pt x="0" y="0"/>
                </a:moveTo>
                <a:lnTo>
                  <a:pt x="5097162" y="0"/>
                </a:lnTo>
                <a:lnTo>
                  <a:pt x="5097162"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2064413" y="6522807"/>
            <a:ext cx="3696214" cy="3855243"/>
          </a:xfrm>
          <a:custGeom>
            <a:avLst/>
            <a:gdLst/>
            <a:ahLst/>
            <a:cxnLst/>
            <a:rect l="l" t="t" r="r" b="b"/>
            <a:pathLst>
              <a:path w="3696214" h="3855243">
                <a:moveTo>
                  <a:pt x="0" y="0"/>
                </a:moveTo>
                <a:lnTo>
                  <a:pt x="3696214" y="0"/>
                </a:lnTo>
                <a:lnTo>
                  <a:pt x="3696214" y="3855242"/>
                </a:lnTo>
                <a:lnTo>
                  <a:pt x="0" y="3855242"/>
                </a:lnTo>
                <a:lnTo>
                  <a:pt x="0" y="0"/>
                </a:lnTo>
                <a:close/>
              </a:path>
            </a:pathLst>
          </a:custGeom>
          <a:blipFill>
            <a:blip r:embed="rId6"/>
            <a:stretch>
              <a:fillRect/>
            </a:stretch>
          </a:blipFill>
        </p:spPr>
      </p:sp>
      <p:sp>
        <p:nvSpPr>
          <p:cNvPr id="5" name="Freeform 5"/>
          <p:cNvSpPr/>
          <p:nvPr/>
        </p:nvSpPr>
        <p:spPr>
          <a:xfrm rot="-1601912">
            <a:off x="6397805" y="4201882"/>
            <a:ext cx="2274506" cy="4641849"/>
          </a:xfrm>
          <a:custGeom>
            <a:avLst/>
            <a:gdLst/>
            <a:ahLst/>
            <a:cxnLst/>
            <a:rect l="l" t="t" r="r" b="b"/>
            <a:pathLst>
              <a:path w="2274506" h="4641849">
                <a:moveTo>
                  <a:pt x="0" y="0"/>
                </a:moveTo>
                <a:lnTo>
                  <a:pt x="2274506" y="0"/>
                </a:lnTo>
                <a:lnTo>
                  <a:pt x="2274506" y="4641849"/>
                </a:lnTo>
                <a:lnTo>
                  <a:pt x="0" y="4641849"/>
                </a:lnTo>
                <a:lnTo>
                  <a:pt x="0" y="0"/>
                </a:lnTo>
                <a:close/>
              </a:path>
            </a:pathLst>
          </a:custGeom>
          <a:blipFill>
            <a:blip r:embed="rId7"/>
            <a:stretch>
              <a:fillRect/>
            </a:stretch>
          </a:blipFill>
        </p:spPr>
      </p:sp>
      <p:sp>
        <p:nvSpPr>
          <p:cNvPr id="6" name="Freeform 6"/>
          <p:cNvSpPr/>
          <p:nvPr/>
        </p:nvSpPr>
        <p:spPr>
          <a:xfrm>
            <a:off x="16013275" y="6891145"/>
            <a:ext cx="1246025" cy="1224219"/>
          </a:xfrm>
          <a:custGeom>
            <a:avLst/>
            <a:gdLst/>
            <a:ahLst/>
            <a:cxnLst/>
            <a:rect l="l" t="t" r="r" b="b"/>
            <a:pathLst>
              <a:path w="1246025" h="1224219">
                <a:moveTo>
                  <a:pt x="0" y="0"/>
                </a:moveTo>
                <a:lnTo>
                  <a:pt x="1246025" y="0"/>
                </a:lnTo>
                <a:lnTo>
                  <a:pt x="1246025" y="1224219"/>
                </a:lnTo>
                <a:lnTo>
                  <a:pt x="0" y="1224219"/>
                </a:lnTo>
                <a:lnTo>
                  <a:pt x="0" y="0"/>
                </a:lnTo>
                <a:close/>
              </a:path>
            </a:pathLst>
          </a:custGeom>
          <a:blipFill>
            <a:blip r:embed="rId8"/>
            <a:stretch>
              <a:fillRect/>
            </a:stretch>
          </a:blipFill>
        </p:spPr>
      </p:sp>
      <p:sp>
        <p:nvSpPr>
          <p:cNvPr id="7" name="TextBox 7"/>
          <p:cNvSpPr txBox="1"/>
          <p:nvPr/>
        </p:nvSpPr>
        <p:spPr>
          <a:xfrm>
            <a:off x="1600200" y="2191089"/>
            <a:ext cx="15295323" cy="2669962"/>
          </a:xfrm>
          <a:prstGeom prst="rect">
            <a:avLst/>
          </a:prstGeom>
        </p:spPr>
        <p:txBody>
          <a:bodyPr lIns="0" tIns="0" rIns="0" bIns="0" rtlCol="0" anchor="t">
            <a:spAutoFit/>
          </a:bodyPr>
          <a:lstStyle/>
          <a:p>
            <a:pPr>
              <a:lnSpc>
                <a:spcPts val="10813"/>
              </a:lnSpc>
            </a:pPr>
            <a:r>
              <a:rPr lang="en-US" sz="8000" dirty="0" err="1">
                <a:solidFill>
                  <a:srgbClr val="FFFFFF"/>
                </a:solidFill>
                <a:latin typeface="Lexend Deca"/>
              </a:rPr>
              <a:t>İstanbuldaki</a:t>
            </a:r>
            <a:r>
              <a:rPr lang="en-US" sz="8000" dirty="0">
                <a:solidFill>
                  <a:srgbClr val="FFFFFF"/>
                </a:solidFill>
                <a:latin typeface="Lexend Deca"/>
              </a:rPr>
              <a:t> </a:t>
            </a:r>
            <a:r>
              <a:rPr lang="en-US" sz="8000" dirty="0" err="1">
                <a:solidFill>
                  <a:srgbClr val="FFFFFF"/>
                </a:solidFill>
                <a:latin typeface="Lexend Deca"/>
              </a:rPr>
              <a:t>köprü</a:t>
            </a:r>
            <a:r>
              <a:rPr lang="en-US" sz="8000" dirty="0">
                <a:solidFill>
                  <a:srgbClr val="FFFFFF"/>
                </a:solidFill>
                <a:latin typeface="Lexend Deca"/>
              </a:rPr>
              <a:t> </a:t>
            </a:r>
            <a:r>
              <a:rPr lang="en-US" sz="8000" dirty="0" err="1">
                <a:solidFill>
                  <a:srgbClr val="FFFFFF"/>
                </a:solidFill>
                <a:latin typeface="Lexend Deca"/>
              </a:rPr>
              <a:t>ve</a:t>
            </a:r>
            <a:r>
              <a:rPr lang="en-US" sz="8000" dirty="0">
                <a:solidFill>
                  <a:srgbClr val="FFFFFF"/>
                </a:solidFill>
                <a:latin typeface="Lexend Deca"/>
              </a:rPr>
              <a:t> </a:t>
            </a:r>
            <a:r>
              <a:rPr lang="en-US" sz="8000" dirty="0" err="1">
                <a:solidFill>
                  <a:srgbClr val="FFFFFF"/>
                </a:solidFill>
                <a:latin typeface="Lexend Deca"/>
              </a:rPr>
              <a:t>ilçelerin</a:t>
            </a:r>
            <a:r>
              <a:rPr lang="en-US" sz="8000" dirty="0">
                <a:solidFill>
                  <a:srgbClr val="FFFFFF"/>
                </a:solidFill>
                <a:latin typeface="Lexend Deca"/>
              </a:rPr>
              <a:t> </a:t>
            </a:r>
            <a:r>
              <a:rPr lang="en-US" sz="8000" dirty="0" err="1">
                <a:solidFill>
                  <a:srgbClr val="FFFFFF"/>
                </a:solidFill>
                <a:latin typeface="Lexend Deca"/>
              </a:rPr>
              <a:t>bağlantı</a:t>
            </a:r>
            <a:r>
              <a:rPr lang="en-US" sz="8000" dirty="0">
                <a:solidFill>
                  <a:srgbClr val="FFFFFF"/>
                </a:solidFill>
                <a:latin typeface="Lexend Deca"/>
              </a:rPr>
              <a:t> </a:t>
            </a:r>
            <a:r>
              <a:rPr lang="en-US" sz="8000" dirty="0" err="1">
                <a:solidFill>
                  <a:srgbClr val="FFFFFF"/>
                </a:solidFill>
                <a:latin typeface="Lexend Deca"/>
              </a:rPr>
              <a:t>yolları</a:t>
            </a:r>
            <a:r>
              <a:rPr lang="en-US" sz="8000" dirty="0">
                <a:solidFill>
                  <a:srgbClr val="FFFFFF"/>
                </a:solidFill>
                <a:latin typeface="Lexend Deca"/>
              </a:rPr>
              <a:t> </a:t>
            </a:r>
            <a:r>
              <a:rPr lang="en-US" sz="8000" dirty="0" err="1">
                <a:solidFill>
                  <a:srgbClr val="FFFFFF"/>
                </a:solidFill>
                <a:latin typeface="Lexend Deca"/>
              </a:rPr>
              <a:t>ile</a:t>
            </a:r>
            <a:r>
              <a:rPr lang="en-US" sz="8000" dirty="0">
                <a:solidFill>
                  <a:srgbClr val="FFFFFF"/>
                </a:solidFill>
                <a:latin typeface="Lexend Deca"/>
              </a:rPr>
              <a:t> </a:t>
            </a:r>
            <a:r>
              <a:rPr lang="en-US" sz="8000" dirty="0" err="1">
                <a:solidFill>
                  <a:srgbClr val="FFFFFF"/>
                </a:solidFill>
                <a:latin typeface="Lexend Deca"/>
              </a:rPr>
              <a:t>İncelenmesi</a:t>
            </a:r>
            <a:endParaRPr lang="en-US" sz="8000" dirty="0">
              <a:solidFill>
                <a:srgbClr val="FFFFFF"/>
              </a:solidFill>
              <a:latin typeface="Lexend Dec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5578985" y="183573"/>
            <a:ext cx="11963400" cy="707886"/>
          </a:xfrm>
          <a:prstGeom prst="rect">
            <a:avLst/>
          </a:prstGeom>
          <a:noFill/>
        </p:spPr>
        <p:txBody>
          <a:bodyPr wrap="square" rtlCol="0">
            <a:spAutoFit/>
          </a:bodyPr>
          <a:lstStyle/>
          <a:p>
            <a:r>
              <a:rPr lang="tr-TR" sz="4000" dirty="0"/>
              <a:t>DERECE DAĞILIMLARI</a:t>
            </a:r>
          </a:p>
        </p:txBody>
      </p:sp>
      <p:pic>
        <p:nvPicPr>
          <p:cNvPr id="2" name="Resim 1"/>
          <p:cNvPicPr>
            <a:picLocks noChangeAspect="1"/>
          </p:cNvPicPr>
          <p:nvPr/>
        </p:nvPicPr>
        <p:blipFill>
          <a:blip r:embed="rId3"/>
          <a:stretch>
            <a:fillRect/>
          </a:stretch>
        </p:blipFill>
        <p:spPr>
          <a:xfrm>
            <a:off x="152399" y="1181100"/>
            <a:ext cx="11378821" cy="6858000"/>
          </a:xfrm>
          <a:prstGeom prst="rect">
            <a:avLst/>
          </a:prstGeom>
        </p:spPr>
      </p:pic>
      <p:pic>
        <p:nvPicPr>
          <p:cNvPr id="8" name="Resim 7"/>
          <p:cNvPicPr>
            <a:picLocks noChangeAspect="1"/>
          </p:cNvPicPr>
          <p:nvPr/>
        </p:nvPicPr>
        <p:blipFill>
          <a:blip r:embed="rId4"/>
          <a:stretch>
            <a:fillRect/>
          </a:stretch>
        </p:blipFill>
        <p:spPr>
          <a:xfrm>
            <a:off x="9579304" y="1226127"/>
            <a:ext cx="8487099" cy="6889173"/>
          </a:xfrm>
          <a:prstGeom prst="rect">
            <a:avLst/>
          </a:prstGeom>
        </p:spPr>
      </p:pic>
      <p:sp>
        <p:nvSpPr>
          <p:cNvPr id="9" name="Metin kutusu 8"/>
          <p:cNvSpPr txBox="1"/>
          <p:nvPr/>
        </p:nvSpPr>
        <p:spPr>
          <a:xfrm>
            <a:off x="609600" y="8328741"/>
            <a:ext cx="13106400" cy="523220"/>
          </a:xfrm>
          <a:prstGeom prst="rect">
            <a:avLst/>
          </a:prstGeom>
          <a:noFill/>
        </p:spPr>
        <p:txBody>
          <a:bodyPr wrap="square" rtlCol="0">
            <a:spAutoFit/>
          </a:bodyPr>
          <a:lstStyle/>
          <a:p>
            <a:endParaRPr lang="tr-TR" sz="2800" dirty="0"/>
          </a:p>
        </p:txBody>
      </p:sp>
    </p:spTree>
    <p:extLst>
      <p:ext uri="{BB962C8B-B14F-4D97-AF65-F5344CB8AC3E}">
        <p14:creationId xmlns:p14="http://schemas.microsoft.com/office/powerpoint/2010/main" val="3841230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5334000" y="190500"/>
            <a:ext cx="11963400" cy="707886"/>
          </a:xfrm>
          <a:prstGeom prst="rect">
            <a:avLst/>
          </a:prstGeom>
          <a:noFill/>
        </p:spPr>
        <p:txBody>
          <a:bodyPr wrap="square" rtlCol="0">
            <a:spAutoFit/>
          </a:bodyPr>
          <a:lstStyle/>
          <a:p>
            <a:r>
              <a:rPr lang="tr-TR" sz="4000" dirty="0"/>
              <a:t>YÜRÜYÜŞ VE YOLLAR</a:t>
            </a:r>
          </a:p>
        </p:txBody>
      </p:sp>
      <p:sp>
        <p:nvSpPr>
          <p:cNvPr id="3" name="Metin kutusu 2"/>
          <p:cNvSpPr txBox="1"/>
          <p:nvPr/>
        </p:nvSpPr>
        <p:spPr>
          <a:xfrm>
            <a:off x="152400" y="1409700"/>
            <a:ext cx="11506200" cy="8710077"/>
          </a:xfrm>
          <a:prstGeom prst="rect">
            <a:avLst/>
          </a:prstGeom>
          <a:noFill/>
        </p:spPr>
        <p:txBody>
          <a:bodyPr wrap="square" rtlCol="0">
            <a:spAutoFit/>
          </a:bodyPr>
          <a:lstStyle/>
          <a:p>
            <a:r>
              <a:rPr lang="tr-TR" sz="4000" dirty="0"/>
              <a:t>Y1: {Silivri, D100, Büyükçekmece, E5, </a:t>
            </a:r>
            <a:r>
              <a:rPr lang="tr-TR" sz="4000" dirty="0" err="1"/>
              <a:t>Beylikdüzü</a:t>
            </a:r>
            <a:r>
              <a:rPr lang="tr-TR" sz="4000" dirty="0"/>
              <a:t>, E5, Avcılar, E5, Küçükçekmece, E5, Bahçelievler, E5, Güngören, E5, Bakırköy, E5, Zeytinburnu, E5, Fatih, Kennedy Cad., Avrasya Tüneli}</a:t>
            </a:r>
          </a:p>
          <a:p>
            <a:endParaRPr lang="tr-TR" sz="4000" dirty="0"/>
          </a:p>
          <a:p>
            <a:r>
              <a:rPr lang="tr-TR" sz="4000" dirty="0"/>
              <a:t>Y2: {Silivri, O.7, Çatalca, D020, Arnavutköy, O.7, Sarıyer, Yavuz Sultan Selim Köprüsü(3.), Beykoz}</a:t>
            </a:r>
          </a:p>
          <a:p>
            <a:endParaRPr lang="tr-TR" sz="4000" dirty="0"/>
          </a:p>
          <a:p>
            <a:r>
              <a:rPr lang="tr-TR" sz="4000" dirty="0"/>
              <a:t>Y3: {Silivri, E80, </a:t>
            </a:r>
            <a:r>
              <a:rPr lang="tr-TR" sz="4000" dirty="0" err="1"/>
              <a:t>Esenyurt</a:t>
            </a:r>
            <a:r>
              <a:rPr lang="tr-TR" sz="4000" dirty="0"/>
              <a:t>, E80, Arnavutköy, E80, </a:t>
            </a:r>
            <a:r>
              <a:rPr lang="tr-TR" sz="4000" dirty="0" err="1"/>
              <a:t>Sultangazi</a:t>
            </a:r>
            <a:r>
              <a:rPr lang="tr-TR" sz="4000" dirty="0"/>
              <a:t>, O.7, </a:t>
            </a:r>
            <a:r>
              <a:rPr lang="tr-TR" sz="4000" dirty="0" err="1"/>
              <a:t>Başakşehir</a:t>
            </a:r>
            <a:r>
              <a:rPr lang="tr-TR" sz="4000" dirty="0"/>
              <a:t>, O.7, Küçükçekmece, E80, Avcılar, E80, Küçükçekmece, E80, Bağcılar, E80, Esenler, E80, Bayrampaşa, O.3, Fatih, O.3, Beyoğlu, O.1, Şişli, O.1, Beşiktaş, O.1, Sarıyer, E80, Fatih Sultan Mehmet Köprüsü(2.),Beykoz, E80}</a:t>
            </a:r>
          </a:p>
        </p:txBody>
      </p:sp>
    </p:spTree>
    <p:extLst>
      <p:ext uri="{BB962C8B-B14F-4D97-AF65-F5344CB8AC3E}">
        <p14:creationId xmlns:p14="http://schemas.microsoft.com/office/powerpoint/2010/main" val="17937167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20782" y="5829300"/>
            <a:ext cx="15316203" cy="4114800"/>
          </a:xfrm>
          <a:prstGeom prst="rect">
            <a:avLst/>
          </a:prstGeom>
        </p:spPr>
      </p:pic>
      <p:sp>
        <p:nvSpPr>
          <p:cNvPr id="3" name="Metin kutusu 2"/>
          <p:cNvSpPr txBox="1"/>
          <p:nvPr/>
        </p:nvSpPr>
        <p:spPr>
          <a:xfrm>
            <a:off x="685800" y="1562100"/>
            <a:ext cx="8572499" cy="4031873"/>
          </a:xfrm>
          <a:prstGeom prst="rect">
            <a:avLst/>
          </a:prstGeom>
          <a:noFill/>
        </p:spPr>
        <p:txBody>
          <a:bodyPr wrap="square" rtlCol="0">
            <a:spAutoFit/>
          </a:bodyPr>
          <a:lstStyle/>
          <a:p>
            <a:r>
              <a:rPr lang="tr-TR" sz="3200" dirty="0" err="1"/>
              <a:t>Jaccard</a:t>
            </a:r>
            <a:r>
              <a:rPr lang="tr-TR" sz="3200" dirty="0"/>
              <a:t> benzerliği, iki kümenin ortak elemanlarının, birleşim kümesine olan oranını ölçen bir benzerlik ölçüsüdür. İki küme arasındaki benzerliği hesaplamak için kullanılır. </a:t>
            </a:r>
            <a:r>
              <a:rPr lang="tr-TR" sz="3200" dirty="0" err="1"/>
              <a:t>Jaccard</a:t>
            </a:r>
            <a:r>
              <a:rPr lang="tr-TR" sz="3200" dirty="0"/>
              <a:t> benzerliği, özellikle küme tabanlı veri madenciliği ve örüntü tanıma gibi alanlarda sıklıkla kullanılır.</a:t>
            </a:r>
          </a:p>
          <a:p>
            <a:r>
              <a:rPr lang="tr-TR" sz="3200" dirty="0" err="1"/>
              <a:t>Jaccard</a:t>
            </a:r>
            <a:r>
              <a:rPr lang="tr-TR" sz="3200" dirty="0"/>
              <a:t> benzerliği, şu formülle ifade edilir:</a:t>
            </a:r>
          </a:p>
        </p:txBody>
      </p:sp>
      <p:sp>
        <p:nvSpPr>
          <p:cNvPr id="4" name="Metin kutusu 3"/>
          <p:cNvSpPr txBox="1"/>
          <p:nvPr/>
        </p:nvSpPr>
        <p:spPr>
          <a:xfrm>
            <a:off x="5334000" y="190500"/>
            <a:ext cx="8305800" cy="646331"/>
          </a:xfrm>
          <a:prstGeom prst="rect">
            <a:avLst/>
          </a:prstGeom>
          <a:noFill/>
        </p:spPr>
        <p:txBody>
          <a:bodyPr wrap="square" rtlCol="0">
            <a:spAutoFit/>
          </a:bodyPr>
          <a:lstStyle/>
          <a:p>
            <a:r>
              <a:rPr lang="tr-TR" sz="3600" dirty="0"/>
              <a:t>JACCARD BENZERLİĞİ</a:t>
            </a:r>
          </a:p>
        </p:txBody>
      </p:sp>
      <p:pic>
        <p:nvPicPr>
          <p:cNvPr id="5" name="Resim 4"/>
          <p:cNvPicPr>
            <a:picLocks noChangeAspect="1"/>
          </p:cNvPicPr>
          <p:nvPr/>
        </p:nvPicPr>
        <p:blipFill>
          <a:blip r:embed="rId3"/>
          <a:stretch>
            <a:fillRect/>
          </a:stretch>
        </p:blipFill>
        <p:spPr>
          <a:xfrm>
            <a:off x="10591800" y="503274"/>
            <a:ext cx="7579431" cy="5243393"/>
          </a:xfrm>
          <a:prstGeom prst="rect">
            <a:avLst/>
          </a:prstGeom>
        </p:spPr>
      </p:pic>
    </p:spTree>
    <p:extLst>
      <p:ext uri="{BB962C8B-B14F-4D97-AF65-F5344CB8AC3E}">
        <p14:creationId xmlns:p14="http://schemas.microsoft.com/office/powerpoint/2010/main" val="1501670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5004B85-E4B4-C542-913D-7C3C5314FC10}"/>
              </a:ext>
            </a:extLst>
          </p:cNvPr>
          <p:cNvSpPr txBox="1"/>
          <p:nvPr/>
        </p:nvSpPr>
        <p:spPr>
          <a:xfrm>
            <a:off x="738868" y="346982"/>
            <a:ext cx="7037614" cy="76174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4050" dirty="0">
                <a:ea typeface="Calibri"/>
                <a:cs typeface="Calibri"/>
              </a:rPr>
              <a:t>Derece Merkeziliği</a:t>
            </a: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B3EE3FA9-C343-C4A7-9DE7-AC6BBA545AD6}"/>
              </a:ext>
            </a:extLst>
          </p:cNvPr>
          <p:cNvPicPr>
            <a:picLocks noChangeAspect="1"/>
          </p:cNvPicPr>
          <p:nvPr/>
        </p:nvPicPr>
        <p:blipFill>
          <a:blip r:embed="rId2"/>
          <a:stretch>
            <a:fillRect/>
          </a:stretch>
        </p:blipFill>
        <p:spPr>
          <a:xfrm>
            <a:off x="733767" y="5138395"/>
            <a:ext cx="8101013" cy="2328863"/>
          </a:xfrm>
          <a:prstGeom prst="rect">
            <a:avLst/>
          </a:prstGeom>
        </p:spPr>
      </p:pic>
      <p:sp>
        <p:nvSpPr>
          <p:cNvPr id="5" name="Metin kutusu 4">
            <a:extLst>
              <a:ext uri="{FF2B5EF4-FFF2-40B4-BE49-F238E27FC236}">
                <a16:creationId xmlns:a16="http://schemas.microsoft.com/office/drawing/2014/main" id="{D54D0B42-F62F-C9A5-CE23-EAD49D4475ED}"/>
              </a:ext>
            </a:extLst>
          </p:cNvPr>
          <p:cNvSpPr txBox="1"/>
          <p:nvPr/>
        </p:nvSpPr>
        <p:spPr>
          <a:xfrm>
            <a:off x="734786" y="1122588"/>
            <a:ext cx="15316199" cy="143116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Derece merkeziliği sonuçları, her bir ilçe ve ulaşım ağının ağ içindeki önemini belirlemek için kullanılan bir ölçüdür. Yüksek derece merkeziliğine sahip ilçeler, İstanbul'un ulaşım ağı içinde daha merkezi bir konumda bulunur ve şehir içi ulaşım sistemine önemli katkıda bulunur. </a:t>
            </a:r>
          </a:p>
        </p:txBody>
      </p:sp>
      <p:pic>
        <p:nvPicPr>
          <p:cNvPr id="6" name="Resim 5" descr="metin, ekran görüntüsü, yazı tipi, siyah beyaz içeren bir resim&#10;&#10;Açıklama otomatik olarak oluşturuldu">
            <a:extLst>
              <a:ext uri="{FF2B5EF4-FFF2-40B4-BE49-F238E27FC236}">
                <a16:creationId xmlns:a16="http://schemas.microsoft.com/office/drawing/2014/main" id="{434F1CE6-60B8-F3FD-4AA8-D22425FC01FC}"/>
              </a:ext>
            </a:extLst>
          </p:cNvPr>
          <p:cNvPicPr>
            <a:picLocks noChangeAspect="1"/>
          </p:cNvPicPr>
          <p:nvPr/>
        </p:nvPicPr>
        <p:blipFill>
          <a:blip r:embed="rId3"/>
          <a:stretch>
            <a:fillRect/>
          </a:stretch>
        </p:blipFill>
        <p:spPr>
          <a:xfrm>
            <a:off x="12805683" y="2725850"/>
            <a:ext cx="5200650" cy="5651728"/>
          </a:xfrm>
          <a:prstGeom prst="rect">
            <a:avLst/>
          </a:prstGeom>
        </p:spPr>
      </p:pic>
      <p:sp>
        <p:nvSpPr>
          <p:cNvPr id="3" name="Metin kutusu 2">
            <a:extLst>
              <a:ext uri="{FF2B5EF4-FFF2-40B4-BE49-F238E27FC236}">
                <a16:creationId xmlns:a16="http://schemas.microsoft.com/office/drawing/2014/main" id="{49B1F805-FBDC-F4F7-8D9D-8441AB60E9C5}"/>
              </a:ext>
            </a:extLst>
          </p:cNvPr>
          <p:cNvSpPr txBox="1"/>
          <p:nvPr/>
        </p:nvSpPr>
        <p:spPr>
          <a:xfrm>
            <a:off x="824592" y="2894238"/>
            <a:ext cx="11691256" cy="26622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3200" dirty="0">
                <a:latin typeface="Segoe UI"/>
                <a:cs typeface="Segoe UI"/>
              </a:rPr>
              <a:t>En yüksek derece merkeziliğine sahip ilçelere </a:t>
            </a:r>
            <a:r>
              <a:rPr lang="tr-TR" sz="3200" dirty="0" err="1">
                <a:latin typeface="Segoe UI"/>
                <a:cs typeface="Segoe UI"/>
              </a:rPr>
              <a:t>EyüpSultan</a:t>
            </a:r>
            <a:r>
              <a:rPr lang="tr-TR" sz="3200" dirty="0">
                <a:latin typeface="Segoe UI"/>
                <a:cs typeface="Segoe UI"/>
              </a:rPr>
              <a:t>, Ümraniye, Üsküdar örnektir. Bu nedenle bu ilçeler diğer ilçelerle daha yoğun bir şekilde bağlantılıdır ve ulaşım ağı içinde önemli bir rol oynar.</a:t>
            </a:r>
          </a:p>
          <a:p>
            <a:endParaRPr lang="tr-TR" sz="2100" dirty="0">
              <a:latin typeface="Arial"/>
              <a:cs typeface="Arial"/>
            </a:endParaRPr>
          </a:p>
          <a:p>
            <a:pPr algn="l"/>
            <a:endParaRPr lang="tr-TR" dirty="0"/>
          </a:p>
        </p:txBody>
      </p:sp>
    </p:spTree>
    <p:extLst>
      <p:ext uri="{BB962C8B-B14F-4D97-AF65-F5344CB8AC3E}">
        <p14:creationId xmlns:p14="http://schemas.microsoft.com/office/powerpoint/2010/main" val="1290957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76A01-BE30-9348-827C-81FD772CB13C}"/>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01492B93-A5F9-79DB-7F11-15B48780CAB8}"/>
              </a:ext>
            </a:extLst>
          </p:cNvPr>
          <p:cNvSpPr txBox="1"/>
          <p:nvPr/>
        </p:nvSpPr>
        <p:spPr>
          <a:xfrm>
            <a:off x="804182" y="575582"/>
            <a:ext cx="7266214" cy="76174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4050" dirty="0">
                <a:ea typeface="Calibri"/>
                <a:cs typeface="Calibri"/>
              </a:rPr>
              <a:t>Yakınlık Merkeziliği</a:t>
            </a:r>
          </a:p>
        </p:txBody>
      </p:sp>
      <p:sp>
        <p:nvSpPr>
          <p:cNvPr id="5" name="Metin kutusu 4">
            <a:extLst>
              <a:ext uri="{FF2B5EF4-FFF2-40B4-BE49-F238E27FC236}">
                <a16:creationId xmlns:a16="http://schemas.microsoft.com/office/drawing/2014/main" id="{FF3F38B6-1CBE-51BC-1DEB-4DCCCB670391}"/>
              </a:ext>
            </a:extLst>
          </p:cNvPr>
          <p:cNvSpPr txBox="1"/>
          <p:nvPr/>
        </p:nvSpPr>
        <p:spPr>
          <a:xfrm>
            <a:off x="865415" y="1465489"/>
            <a:ext cx="11152414" cy="250837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Yakınlık merkeziliği, bir düğümün diğer düğümlere ne kadar yakın olduğunu ölçen bir metrik olarak tanımlanır. Yüksek yakınlık merkeziliği, bir düğümün çevresindeki diğer düğümlere daha yakın olduğunu ve bu nedenle ağın merkezinde olduğunu gösterir. </a:t>
            </a:r>
            <a:endParaRPr lang="tr-TR" sz="2800">
              <a:solidFill>
                <a:srgbClr val="D1D5DB"/>
              </a:solidFill>
              <a:latin typeface="Segoe UI"/>
              <a:ea typeface="+mn-lt"/>
              <a:cs typeface="+mn-lt"/>
            </a:endParaRPr>
          </a:p>
          <a:p>
            <a:endParaRPr lang="tr-TR" sz="2100" dirty="0">
              <a:latin typeface="Arial"/>
              <a:ea typeface="Calibri"/>
              <a:cs typeface="Calibri"/>
            </a:endParaRPr>
          </a:p>
          <a:p>
            <a:endParaRPr lang="tr-TR" sz="2100" dirty="0">
              <a:latin typeface="Arial"/>
              <a:ea typeface="Calibri"/>
              <a:cs typeface="Calibri"/>
            </a:endParaRPr>
          </a:p>
        </p:txBody>
      </p:sp>
      <p:sp>
        <p:nvSpPr>
          <p:cNvPr id="8" name="Metin kutusu 7">
            <a:extLst>
              <a:ext uri="{FF2B5EF4-FFF2-40B4-BE49-F238E27FC236}">
                <a16:creationId xmlns:a16="http://schemas.microsoft.com/office/drawing/2014/main" id="{D129C3C8-8ECE-B6F8-5E78-6F349DA36260}"/>
              </a:ext>
            </a:extLst>
          </p:cNvPr>
          <p:cNvSpPr txBox="1"/>
          <p:nvPr/>
        </p:nvSpPr>
        <p:spPr>
          <a:xfrm>
            <a:off x="873577" y="3469821"/>
            <a:ext cx="9127671" cy="186204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Calibri"/>
                <a:cs typeface="Segoe UI"/>
              </a:rPr>
              <a:t>En yüksek yakınlık merkeziliğine sahip ilçeler olan Sarıyer</a:t>
            </a:r>
            <a:r>
              <a:rPr lang="tr-TR" sz="2800" dirty="0">
                <a:latin typeface="Segoe UI"/>
                <a:ea typeface="+mn-lt"/>
                <a:cs typeface="Segoe UI"/>
              </a:rPr>
              <a:t>, Arnavutköy, Beşiktaş, Üsküdar, Kağıthane,Fatih diğer ilçelerle daha  yakın ilişkiler içindedir  ve  şehir içi ulaşım ağında merkezi bir rol oynarlar. </a:t>
            </a:r>
          </a:p>
        </p:txBody>
      </p:sp>
      <p:pic>
        <p:nvPicPr>
          <p:cNvPr id="3" name="Resim 2" descr="metin, ekran görüntüsü, yazı tipi, çizgi içeren bir resim&#10;&#10;Açıklama otomatik olarak oluşturuldu">
            <a:extLst>
              <a:ext uri="{FF2B5EF4-FFF2-40B4-BE49-F238E27FC236}">
                <a16:creationId xmlns:a16="http://schemas.microsoft.com/office/drawing/2014/main" id="{F4E43015-976A-3D7F-A309-48C4878BB411}"/>
              </a:ext>
            </a:extLst>
          </p:cNvPr>
          <p:cNvPicPr>
            <a:picLocks noChangeAspect="1"/>
          </p:cNvPicPr>
          <p:nvPr/>
        </p:nvPicPr>
        <p:blipFill>
          <a:blip r:embed="rId2"/>
          <a:stretch>
            <a:fillRect/>
          </a:stretch>
        </p:blipFill>
        <p:spPr>
          <a:xfrm>
            <a:off x="863373" y="5732350"/>
            <a:ext cx="8201025" cy="2185988"/>
          </a:xfrm>
          <a:prstGeom prst="rect">
            <a:avLst/>
          </a:prstGeom>
        </p:spPr>
      </p:pic>
      <p:pic>
        <p:nvPicPr>
          <p:cNvPr id="7" name="Resim 6" descr="metin, yazı tipi, ekran görüntüsü, siyah beyaz içeren bir resim&#10;&#10;Açıklama otomatik olarak oluşturuldu">
            <a:extLst>
              <a:ext uri="{FF2B5EF4-FFF2-40B4-BE49-F238E27FC236}">
                <a16:creationId xmlns:a16="http://schemas.microsoft.com/office/drawing/2014/main" id="{D0F773BF-FAF0-296E-F720-E4423FD00E59}"/>
              </a:ext>
            </a:extLst>
          </p:cNvPr>
          <p:cNvPicPr>
            <a:picLocks noChangeAspect="1"/>
          </p:cNvPicPr>
          <p:nvPr/>
        </p:nvPicPr>
        <p:blipFill>
          <a:blip r:embed="rId3"/>
          <a:stretch>
            <a:fillRect/>
          </a:stretch>
        </p:blipFill>
        <p:spPr>
          <a:xfrm>
            <a:off x="12557692" y="1928813"/>
            <a:ext cx="5386388" cy="5286375"/>
          </a:xfrm>
          <a:prstGeom prst="rect">
            <a:avLst/>
          </a:prstGeom>
        </p:spPr>
      </p:pic>
    </p:spTree>
    <p:extLst>
      <p:ext uri="{BB962C8B-B14F-4D97-AF65-F5344CB8AC3E}">
        <p14:creationId xmlns:p14="http://schemas.microsoft.com/office/powerpoint/2010/main" val="1833185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0424F-E033-BE78-E5EF-D80D18AF3F3A}"/>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5672C805-AA8D-9570-1D28-FEA2EB95147B}"/>
              </a:ext>
            </a:extLst>
          </p:cNvPr>
          <p:cNvSpPr txBox="1"/>
          <p:nvPr/>
        </p:nvSpPr>
        <p:spPr>
          <a:xfrm>
            <a:off x="804182" y="575582"/>
            <a:ext cx="7298871" cy="76174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4050" dirty="0" err="1">
                <a:ea typeface="Calibri"/>
                <a:cs typeface="Calibri"/>
              </a:rPr>
              <a:t>Arasındalık</a:t>
            </a:r>
            <a:r>
              <a:rPr lang="tr-TR" sz="4050" dirty="0">
                <a:ea typeface="Calibri"/>
                <a:cs typeface="Calibri"/>
              </a:rPr>
              <a:t>  Merkeziliği</a:t>
            </a:r>
          </a:p>
        </p:txBody>
      </p:sp>
      <p:sp>
        <p:nvSpPr>
          <p:cNvPr id="5" name="Metin kutusu 4">
            <a:extLst>
              <a:ext uri="{FF2B5EF4-FFF2-40B4-BE49-F238E27FC236}">
                <a16:creationId xmlns:a16="http://schemas.microsoft.com/office/drawing/2014/main" id="{E958246E-314C-7232-C6F7-5F79F392BB15}"/>
              </a:ext>
            </a:extLst>
          </p:cNvPr>
          <p:cNvSpPr txBox="1"/>
          <p:nvPr/>
        </p:nvSpPr>
        <p:spPr>
          <a:xfrm>
            <a:off x="800101" y="1596118"/>
            <a:ext cx="11283042" cy="250837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Ara </a:t>
            </a:r>
            <a:r>
              <a:rPr lang="tr-TR" sz="2800" err="1">
                <a:latin typeface="Segoe UI"/>
                <a:ea typeface="+mn-lt"/>
                <a:cs typeface="+mn-lt"/>
              </a:rPr>
              <a:t>sındalık</a:t>
            </a:r>
            <a:r>
              <a:rPr lang="tr-TR" sz="2800" dirty="0">
                <a:latin typeface="Segoe UI"/>
                <a:ea typeface="+mn-lt"/>
                <a:cs typeface="+mn-lt"/>
              </a:rPr>
              <a:t> merkeziliği  bir düğümün genel olarak ne kadar hızlı diğer düğümlere ulaşabildiğini ölçer. Yüksek bir </a:t>
            </a:r>
            <a:r>
              <a:rPr lang="tr-TR" sz="2800" err="1">
                <a:latin typeface="Segoe UI"/>
                <a:ea typeface="+mn-lt"/>
                <a:cs typeface="+mn-lt"/>
              </a:rPr>
              <a:t>arasındalık</a:t>
            </a:r>
            <a:r>
              <a:rPr lang="tr-TR" sz="2800" dirty="0">
                <a:latin typeface="Segoe UI"/>
                <a:ea typeface="+mn-lt"/>
                <a:cs typeface="+mn-lt"/>
              </a:rPr>
              <a:t> merkeziliği, bir düğümün ağ içinde merkezi bir konumda olduğunu ve diğer düğümlerle hızlı bir şekilde etkileşimde bulunabildiğini gösterir.</a:t>
            </a:r>
          </a:p>
          <a:p>
            <a:endParaRPr lang="tr-TR" sz="2100" dirty="0">
              <a:latin typeface="Arial"/>
              <a:ea typeface="Calibri"/>
              <a:cs typeface="Calibri"/>
            </a:endParaRPr>
          </a:p>
          <a:p>
            <a:endParaRPr lang="tr-TR" sz="2100" dirty="0">
              <a:latin typeface="Arial"/>
              <a:ea typeface="Calibri"/>
              <a:cs typeface="Calibri"/>
            </a:endParaRPr>
          </a:p>
        </p:txBody>
      </p:sp>
      <p:sp>
        <p:nvSpPr>
          <p:cNvPr id="8" name="Metin kutusu 7">
            <a:extLst>
              <a:ext uri="{FF2B5EF4-FFF2-40B4-BE49-F238E27FC236}">
                <a16:creationId xmlns:a16="http://schemas.microsoft.com/office/drawing/2014/main" id="{90199521-1EEC-CE1E-BDB4-CD20339C4DC7}"/>
              </a:ext>
            </a:extLst>
          </p:cNvPr>
          <p:cNvSpPr txBox="1"/>
          <p:nvPr/>
        </p:nvSpPr>
        <p:spPr>
          <a:xfrm>
            <a:off x="857250" y="4073977"/>
            <a:ext cx="11299370" cy="143116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Calibri"/>
                <a:cs typeface="Arial"/>
              </a:rPr>
              <a:t>En yüksek </a:t>
            </a:r>
            <a:r>
              <a:rPr lang="tr-TR" sz="2800" dirty="0" err="1">
                <a:latin typeface="Segoe UI"/>
                <a:ea typeface="Calibri"/>
                <a:cs typeface="Arial"/>
              </a:rPr>
              <a:t>arasındalık</a:t>
            </a:r>
            <a:r>
              <a:rPr lang="tr-TR" sz="2800" dirty="0">
                <a:latin typeface="Segoe UI"/>
                <a:ea typeface="Calibri"/>
                <a:cs typeface="Arial"/>
              </a:rPr>
              <a:t> merkeziliğine sahip ilçeler olan Sarıyer</a:t>
            </a:r>
            <a:r>
              <a:rPr lang="tr-TR" sz="2800" dirty="0">
                <a:latin typeface="Segoe UI"/>
                <a:ea typeface="+mn-lt"/>
                <a:cs typeface="Arial"/>
              </a:rPr>
              <a:t> , Arnavutköy, Üsküdar, Fatih, Sancaktepe, Beykoz'un</a:t>
            </a:r>
            <a:r>
              <a:rPr lang="tr-TR" sz="2800" dirty="0">
                <a:latin typeface="Segoe UI"/>
                <a:ea typeface="+mn-lt"/>
                <a:cs typeface="+mn-lt"/>
              </a:rPr>
              <a:t> diğer ilçelere hızlı bir şekilde ulaşabilme kapasitesi oldukça yüksektir.</a:t>
            </a:r>
          </a:p>
        </p:txBody>
      </p:sp>
      <p:pic>
        <p:nvPicPr>
          <p:cNvPr id="3" name="Resim 2" descr="metin, ekran görüntüsü, yazı tipi, çizgi içeren bir resim&#10;&#10;Açıklama otomatik olarak oluşturuldu">
            <a:extLst>
              <a:ext uri="{FF2B5EF4-FFF2-40B4-BE49-F238E27FC236}">
                <a16:creationId xmlns:a16="http://schemas.microsoft.com/office/drawing/2014/main" id="{CA02AB7F-755E-3DE4-6FFA-7C6FEFE6B4F4}"/>
              </a:ext>
            </a:extLst>
          </p:cNvPr>
          <p:cNvPicPr>
            <a:picLocks noChangeAspect="1"/>
          </p:cNvPicPr>
          <p:nvPr/>
        </p:nvPicPr>
        <p:blipFill>
          <a:blip r:embed="rId2"/>
          <a:stretch>
            <a:fillRect/>
          </a:stretch>
        </p:blipFill>
        <p:spPr>
          <a:xfrm>
            <a:off x="879703" y="5846648"/>
            <a:ext cx="8201025" cy="2185988"/>
          </a:xfrm>
          <a:prstGeom prst="rect">
            <a:avLst/>
          </a:prstGeom>
        </p:spPr>
      </p:pic>
      <p:pic>
        <p:nvPicPr>
          <p:cNvPr id="7" name="Resim 6" descr="metin, yazı tipi, ekran görüntüsü, siyah beyaz içeren bir resim&#10;&#10;Açıklama otomatik olarak oluşturuldu">
            <a:extLst>
              <a:ext uri="{FF2B5EF4-FFF2-40B4-BE49-F238E27FC236}">
                <a16:creationId xmlns:a16="http://schemas.microsoft.com/office/drawing/2014/main" id="{B3952AE4-9D8E-CADE-321A-BD05B00676B8}"/>
              </a:ext>
            </a:extLst>
          </p:cNvPr>
          <p:cNvPicPr>
            <a:picLocks noChangeAspect="1"/>
          </p:cNvPicPr>
          <p:nvPr/>
        </p:nvPicPr>
        <p:blipFill>
          <a:blip r:embed="rId3"/>
          <a:stretch>
            <a:fillRect/>
          </a:stretch>
        </p:blipFill>
        <p:spPr>
          <a:xfrm>
            <a:off x="12525034" y="1422627"/>
            <a:ext cx="5386388" cy="5286375"/>
          </a:xfrm>
          <a:prstGeom prst="rect">
            <a:avLst/>
          </a:prstGeom>
        </p:spPr>
      </p:pic>
    </p:spTree>
    <p:extLst>
      <p:ext uri="{BB962C8B-B14F-4D97-AF65-F5344CB8AC3E}">
        <p14:creationId xmlns:p14="http://schemas.microsoft.com/office/powerpoint/2010/main" val="2756088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DFB3-DF6E-F033-14AE-0F83B624E8B7}"/>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47A0A904-08D8-0FFB-B4A0-9A0EC3DB8E4E}"/>
              </a:ext>
            </a:extLst>
          </p:cNvPr>
          <p:cNvSpPr txBox="1"/>
          <p:nvPr/>
        </p:nvSpPr>
        <p:spPr>
          <a:xfrm>
            <a:off x="804182" y="575582"/>
            <a:ext cx="6498771" cy="76174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4050" dirty="0">
                <a:ea typeface="Calibri"/>
                <a:cs typeface="Calibri"/>
              </a:rPr>
              <a:t>Kümelenme Katsayısı</a:t>
            </a:r>
          </a:p>
        </p:txBody>
      </p:sp>
      <p:sp>
        <p:nvSpPr>
          <p:cNvPr id="5" name="Metin kutusu 4">
            <a:extLst>
              <a:ext uri="{FF2B5EF4-FFF2-40B4-BE49-F238E27FC236}">
                <a16:creationId xmlns:a16="http://schemas.microsoft.com/office/drawing/2014/main" id="{9D1F1348-1E3D-C215-8580-65CFD6994F5B}"/>
              </a:ext>
            </a:extLst>
          </p:cNvPr>
          <p:cNvSpPr txBox="1"/>
          <p:nvPr/>
        </p:nvSpPr>
        <p:spPr>
          <a:xfrm>
            <a:off x="881744" y="1628775"/>
            <a:ext cx="15316199" cy="218521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Kümelenme katsayısı, bir ağdaki düğümlerin kümeleşme düzeyini ölçer. Kümelenme katsayısı genellikle 0 ile 1 arasında bir değer alır. Kümelenme katsayısı 0 ile 0.1 arasında ise Düşük kümelenme, 0.1 ile 0.5 arasında ise Orta düzeyde kümelenme, 0.5 ile 1 arasında ise Yüksek kümelenme olarak açıklanır.</a:t>
            </a:r>
          </a:p>
          <a:p>
            <a:endParaRPr lang="tr-TR" sz="2100" dirty="0">
              <a:latin typeface="Arial"/>
              <a:ea typeface="Calibri"/>
              <a:cs typeface="Calibri"/>
            </a:endParaRPr>
          </a:p>
        </p:txBody>
      </p:sp>
      <p:sp>
        <p:nvSpPr>
          <p:cNvPr id="8" name="Metin kutusu 7">
            <a:extLst>
              <a:ext uri="{FF2B5EF4-FFF2-40B4-BE49-F238E27FC236}">
                <a16:creationId xmlns:a16="http://schemas.microsoft.com/office/drawing/2014/main" id="{5C564AD0-1981-18A9-10D0-8D7BE55EFA5A}"/>
              </a:ext>
            </a:extLst>
          </p:cNvPr>
          <p:cNvSpPr txBox="1"/>
          <p:nvPr/>
        </p:nvSpPr>
        <p:spPr>
          <a:xfrm>
            <a:off x="955222" y="3992334"/>
            <a:ext cx="15005957" cy="2292935"/>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Bu grafın kümelenme katsayısı 0.189 olarak sonuçlandırılmıştır. Yani orta düzeyde kümelenme mevcuttur. Bu durum İstanbul ağında  düğümlerin belirli ölçüde kümeleştiğini ancak aynı zamanda farklı topluluklar arasında da bağlantılar bulunduğunu gösterir. Bu, ağın bir dereceye kadar modüler olduğunu ancak bir yandan da farklı kümeleşme seviyelerine sahip olduğunu gösterir.</a:t>
            </a:r>
            <a:endParaRPr lang="tr-TR" sz="2800" dirty="0">
              <a:latin typeface="Segoe UI"/>
              <a:ea typeface="Calibri" panose="020F0502020204030204"/>
              <a:cs typeface="Calibri" panose="020F0502020204030204"/>
            </a:endParaRPr>
          </a:p>
        </p:txBody>
      </p:sp>
      <p:pic>
        <p:nvPicPr>
          <p:cNvPr id="4" name="Resim 3" descr="metin, ekran görüntüsü, yazı tipi içeren bir resim&#10;&#10;Açıklama otomatik olarak oluşturuldu">
            <a:extLst>
              <a:ext uri="{FF2B5EF4-FFF2-40B4-BE49-F238E27FC236}">
                <a16:creationId xmlns:a16="http://schemas.microsoft.com/office/drawing/2014/main" id="{797CA310-611C-BA49-0F0A-9AD60851430F}"/>
              </a:ext>
            </a:extLst>
          </p:cNvPr>
          <p:cNvPicPr>
            <a:picLocks noChangeAspect="1"/>
          </p:cNvPicPr>
          <p:nvPr/>
        </p:nvPicPr>
        <p:blipFill>
          <a:blip r:embed="rId2"/>
          <a:stretch>
            <a:fillRect/>
          </a:stretch>
        </p:blipFill>
        <p:spPr>
          <a:xfrm>
            <a:off x="953181" y="6929437"/>
            <a:ext cx="11058525" cy="2828925"/>
          </a:xfrm>
          <a:prstGeom prst="rect">
            <a:avLst/>
          </a:prstGeom>
        </p:spPr>
      </p:pic>
    </p:spTree>
    <p:extLst>
      <p:ext uri="{BB962C8B-B14F-4D97-AF65-F5344CB8AC3E}">
        <p14:creationId xmlns:p14="http://schemas.microsoft.com/office/powerpoint/2010/main" val="32073052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97E26-347B-02FF-7E37-87BA1CA44908}"/>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2452123F-23CC-160A-73B9-760255EB7339}"/>
              </a:ext>
            </a:extLst>
          </p:cNvPr>
          <p:cNvSpPr txBox="1"/>
          <p:nvPr/>
        </p:nvSpPr>
        <p:spPr>
          <a:xfrm>
            <a:off x="804182" y="575582"/>
            <a:ext cx="4114800" cy="76174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4050" dirty="0">
                <a:ea typeface="Calibri"/>
                <a:cs typeface="Calibri"/>
              </a:rPr>
              <a:t>Çap</a:t>
            </a:r>
          </a:p>
        </p:txBody>
      </p:sp>
      <p:sp>
        <p:nvSpPr>
          <p:cNvPr id="5" name="Metin kutusu 4">
            <a:extLst>
              <a:ext uri="{FF2B5EF4-FFF2-40B4-BE49-F238E27FC236}">
                <a16:creationId xmlns:a16="http://schemas.microsoft.com/office/drawing/2014/main" id="{8A857AF7-3005-8320-8FA9-4C17177B268D}"/>
              </a:ext>
            </a:extLst>
          </p:cNvPr>
          <p:cNvSpPr txBox="1"/>
          <p:nvPr/>
        </p:nvSpPr>
        <p:spPr>
          <a:xfrm>
            <a:off x="800101" y="1775733"/>
            <a:ext cx="16736784" cy="218521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Çapın düşük olması, genelde ağdaki düğümler arasında kısa mesafeler olduğunu ve bu nedenle ağın genel olarak daha "küçük dünya" bir yapıya sahip olduğunu gösterebilir. Yüksek bir çap, ağdaki düğümler arasındaki mesafelerin daha uzun olduğunu ve ağın genel olarak daha "uzak" veya "dağınık" bir yapıya sahip olduğunu gösterebilir.</a:t>
            </a:r>
          </a:p>
          <a:p>
            <a:endParaRPr lang="tr-TR" sz="2100" dirty="0">
              <a:latin typeface="Arial"/>
              <a:ea typeface="Calibri"/>
              <a:cs typeface="Calibri"/>
            </a:endParaRPr>
          </a:p>
        </p:txBody>
      </p:sp>
      <p:pic>
        <p:nvPicPr>
          <p:cNvPr id="3" name="Resim 2" descr="metin, ekran görüntüsü, yazı tipi içeren bir resim&#10;&#10;Açıklama otomatik olarak oluşturuldu">
            <a:extLst>
              <a:ext uri="{FF2B5EF4-FFF2-40B4-BE49-F238E27FC236}">
                <a16:creationId xmlns:a16="http://schemas.microsoft.com/office/drawing/2014/main" id="{5B10CD48-0B62-02E3-AA5A-1928C820E47B}"/>
              </a:ext>
            </a:extLst>
          </p:cNvPr>
          <p:cNvPicPr>
            <a:picLocks noChangeAspect="1"/>
          </p:cNvPicPr>
          <p:nvPr/>
        </p:nvPicPr>
        <p:blipFill>
          <a:blip r:embed="rId2"/>
          <a:stretch>
            <a:fillRect/>
          </a:stretch>
        </p:blipFill>
        <p:spPr>
          <a:xfrm>
            <a:off x="810306" y="6241597"/>
            <a:ext cx="10887075" cy="3714750"/>
          </a:xfrm>
          <a:prstGeom prst="rect">
            <a:avLst/>
          </a:prstGeom>
        </p:spPr>
      </p:pic>
      <p:sp>
        <p:nvSpPr>
          <p:cNvPr id="6" name="Metin kutusu 5">
            <a:extLst>
              <a:ext uri="{FF2B5EF4-FFF2-40B4-BE49-F238E27FC236}">
                <a16:creationId xmlns:a16="http://schemas.microsoft.com/office/drawing/2014/main" id="{C3B838D8-99A6-493F-11D5-F029797F16E5}"/>
              </a:ext>
            </a:extLst>
          </p:cNvPr>
          <p:cNvSpPr txBox="1"/>
          <p:nvPr/>
        </p:nvSpPr>
        <p:spPr>
          <a:xfrm>
            <a:off x="812347" y="3878034"/>
            <a:ext cx="16736784" cy="205440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İstanbul ulaşım ağının genel olarak daha büyük bir yapıya sahip olduğu ve düğümler arasında iletişimin biraz daha uzak olduğu sonucu çıkarılır. Çapa bakarak ağdaki ulaşım rotalarının genellikle birbirinden oldukça uzak olduğu ve belli başlı bölgeler arasında ulaşımın zaman alıcı olabileceği yorumlanabilir. </a:t>
            </a:r>
            <a:endParaRPr lang="tr-TR" sz="2800" dirty="0">
              <a:latin typeface="Segoe UI"/>
              <a:cs typeface="Segoe UI"/>
            </a:endParaRPr>
          </a:p>
          <a:p>
            <a:pPr algn="l"/>
            <a:endParaRPr lang="tr-TR" sz="4050" dirty="0">
              <a:ea typeface="Calibri"/>
              <a:cs typeface="Calibri"/>
            </a:endParaRPr>
          </a:p>
        </p:txBody>
      </p:sp>
    </p:spTree>
    <p:extLst>
      <p:ext uri="{BB962C8B-B14F-4D97-AF65-F5344CB8AC3E}">
        <p14:creationId xmlns:p14="http://schemas.microsoft.com/office/powerpoint/2010/main" val="6694852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1295400" y="4152899"/>
            <a:ext cx="13944600" cy="5594709"/>
          </a:xfrm>
          <a:prstGeom prst="rect">
            <a:avLst/>
          </a:prstGeom>
        </p:spPr>
      </p:pic>
      <p:sp>
        <p:nvSpPr>
          <p:cNvPr id="4" name="Metin kutusu 3"/>
          <p:cNvSpPr txBox="1"/>
          <p:nvPr/>
        </p:nvSpPr>
        <p:spPr>
          <a:xfrm>
            <a:off x="609600" y="419100"/>
            <a:ext cx="13868400" cy="3416320"/>
          </a:xfrm>
          <a:prstGeom prst="rect">
            <a:avLst/>
          </a:prstGeom>
          <a:noFill/>
        </p:spPr>
        <p:txBody>
          <a:bodyPr wrap="square" rtlCol="0">
            <a:spAutoFit/>
          </a:bodyPr>
          <a:lstStyle/>
          <a:p>
            <a:r>
              <a:rPr lang="tr-TR" sz="3600" dirty="0"/>
              <a:t>Bizim </a:t>
            </a:r>
            <a:r>
              <a:rPr lang="tr-TR" sz="3600" dirty="0" err="1"/>
              <a:t>grafımız</a:t>
            </a:r>
            <a:r>
              <a:rPr lang="tr-TR" sz="3600" dirty="0"/>
              <a:t> </a:t>
            </a:r>
            <a:r>
              <a:rPr lang="tr-TR" sz="3600" dirty="0" err="1"/>
              <a:t>regular</a:t>
            </a:r>
            <a:r>
              <a:rPr lang="tr-TR" sz="3600" dirty="0"/>
              <a:t> </a:t>
            </a:r>
            <a:r>
              <a:rPr lang="tr-TR" sz="3600" dirty="0" err="1"/>
              <a:t>graf</a:t>
            </a:r>
            <a:r>
              <a:rPr lang="tr-TR" sz="3600" dirty="0"/>
              <a:t> olacak kadar düzenli değil ama </a:t>
            </a:r>
            <a:r>
              <a:rPr lang="tr-TR" sz="3600" dirty="0" err="1"/>
              <a:t>random</a:t>
            </a:r>
            <a:r>
              <a:rPr lang="tr-TR" sz="3600" dirty="0"/>
              <a:t> </a:t>
            </a:r>
            <a:r>
              <a:rPr lang="tr-TR" sz="3600" dirty="0" err="1"/>
              <a:t>graf</a:t>
            </a:r>
            <a:r>
              <a:rPr lang="tr-TR" sz="3600" dirty="0"/>
              <a:t> olacak kadar da karışık değildir.</a:t>
            </a:r>
          </a:p>
          <a:p>
            <a:r>
              <a:rPr lang="tr-TR" sz="3600" dirty="0"/>
              <a:t>Anadolu ve Avrupa yakasındaki düğümler kendi arasında kümelenmiş halde bulunmaktadır, birbirleri ile bağ kurabilecekleri 4 adet düğüm bulunmaktadır.(3 köprü ,1 tünel)</a:t>
            </a:r>
          </a:p>
          <a:p>
            <a:r>
              <a:rPr lang="tr-TR" sz="3600" dirty="0"/>
              <a:t>Bu </a:t>
            </a:r>
            <a:r>
              <a:rPr lang="tr-TR" sz="3600" dirty="0" err="1"/>
              <a:t>graf</a:t>
            </a:r>
            <a:r>
              <a:rPr lang="tr-TR" sz="3600" dirty="0"/>
              <a:t> Small-World Network sınıfına girer.(Küçük Dünya Ağıdır)</a:t>
            </a:r>
          </a:p>
        </p:txBody>
      </p:sp>
    </p:spTree>
    <p:extLst>
      <p:ext uri="{BB962C8B-B14F-4D97-AF65-F5344CB8AC3E}">
        <p14:creationId xmlns:p14="http://schemas.microsoft.com/office/powerpoint/2010/main" val="156533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172453" y="419100"/>
            <a:ext cx="16743947" cy="1077218"/>
          </a:xfrm>
          <a:prstGeom prst="rect">
            <a:avLst/>
          </a:prstGeom>
          <a:noFill/>
        </p:spPr>
        <p:txBody>
          <a:bodyPr wrap="square" rtlCol="0">
            <a:spAutoFit/>
          </a:bodyPr>
          <a:lstStyle/>
          <a:p>
            <a:r>
              <a:rPr lang="tr-TR" sz="3200" dirty="0"/>
              <a:t>Resimdeki ağ bir heterojen ağ örneğidir. </a:t>
            </a:r>
          </a:p>
          <a:p>
            <a:r>
              <a:rPr lang="tr-TR" sz="3200" dirty="0"/>
              <a:t>Ağda birçok farklı düğüm bulunmaktadır ve bu düğümlerin türü belirtilmiştir.</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866900"/>
            <a:ext cx="10668000" cy="7876391"/>
          </a:xfrm>
          <a:prstGeom prst="rect">
            <a:avLst/>
          </a:prstGeom>
        </p:spPr>
      </p:pic>
    </p:spTree>
    <p:extLst>
      <p:ext uri="{BB962C8B-B14F-4D97-AF65-F5344CB8AC3E}">
        <p14:creationId xmlns:p14="http://schemas.microsoft.com/office/powerpoint/2010/main" val="26416203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TextBox 2"/>
          <p:cNvSpPr txBox="1"/>
          <p:nvPr/>
        </p:nvSpPr>
        <p:spPr>
          <a:xfrm>
            <a:off x="3710585" y="2255281"/>
            <a:ext cx="10866830" cy="1328826"/>
          </a:xfrm>
          <a:prstGeom prst="rect">
            <a:avLst/>
          </a:prstGeom>
        </p:spPr>
        <p:txBody>
          <a:bodyPr lIns="0" tIns="0" rIns="0" bIns="0" rtlCol="0" anchor="t">
            <a:spAutoFit/>
          </a:bodyPr>
          <a:lstStyle/>
          <a:p>
            <a:pPr algn="ctr">
              <a:lnSpc>
                <a:spcPts val="10202"/>
              </a:lnSpc>
            </a:pPr>
            <a:r>
              <a:rPr lang="en-US" sz="9624">
                <a:solidFill>
                  <a:srgbClr val="5CE1E6"/>
                </a:solidFill>
                <a:latin typeface="Lexend Deca"/>
              </a:rPr>
              <a:t>Proje Grubu</a:t>
            </a:r>
          </a:p>
        </p:txBody>
      </p:sp>
      <p:sp>
        <p:nvSpPr>
          <p:cNvPr id="3" name="TextBox 3"/>
          <p:cNvSpPr txBox="1"/>
          <p:nvPr/>
        </p:nvSpPr>
        <p:spPr>
          <a:xfrm>
            <a:off x="837234" y="5271719"/>
            <a:ext cx="4274820" cy="679450"/>
          </a:xfrm>
          <a:prstGeom prst="rect">
            <a:avLst/>
          </a:prstGeom>
        </p:spPr>
        <p:txBody>
          <a:bodyPr lIns="0" tIns="0" rIns="0" bIns="0" rtlCol="0" anchor="t">
            <a:spAutoFit/>
          </a:bodyPr>
          <a:lstStyle/>
          <a:p>
            <a:pPr algn="ctr">
              <a:lnSpc>
                <a:spcPts val="5599"/>
              </a:lnSpc>
            </a:pPr>
            <a:r>
              <a:rPr lang="en-US" sz="3999">
                <a:solidFill>
                  <a:srgbClr val="E0F6CF"/>
                </a:solidFill>
                <a:latin typeface="DejaVu Serif Bold"/>
              </a:rPr>
              <a:t>Emiray Saygın </a:t>
            </a:r>
          </a:p>
        </p:txBody>
      </p:sp>
      <p:sp>
        <p:nvSpPr>
          <p:cNvPr id="4" name="TextBox 4"/>
          <p:cNvSpPr txBox="1"/>
          <p:nvPr/>
        </p:nvSpPr>
        <p:spPr>
          <a:xfrm>
            <a:off x="7426686" y="5271719"/>
            <a:ext cx="2941320" cy="679450"/>
          </a:xfrm>
          <a:prstGeom prst="rect">
            <a:avLst/>
          </a:prstGeom>
        </p:spPr>
        <p:txBody>
          <a:bodyPr lIns="0" tIns="0" rIns="0" bIns="0" rtlCol="0" anchor="t">
            <a:spAutoFit/>
          </a:bodyPr>
          <a:lstStyle/>
          <a:p>
            <a:pPr algn="ctr">
              <a:lnSpc>
                <a:spcPts val="5599"/>
              </a:lnSpc>
            </a:pPr>
            <a:r>
              <a:rPr lang="en-US" sz="3999">
                <a:solidFill>
                  <a:srgbClr val="E0F6CF"/>
                </a:solidFill>
                <a:latin typeface="DejaVu Serif Bold"/>
              </a:rPr>
              <a:t>Şule Meşe</a:t>
            </a:r>
          </a:p>
        </p:txBody>
      </p:sp>
      <p:sp>
        <p:nvSpPr>
          <p:cNvPr id="5" name="TextBox 5"/>
          <p:cNvSpPr txBox="1"/>
          <p:nvPr/>
        </p:nvSpPr>
        <p:spPr>
          <a:xfrm>
            <a:off x="12997832" y="5262194"/>
            <a:ext cx="3787140" cy="688975"/>
          </a:xfrm>
          <a:prstGeom prst="rect">
            <a:avLst/>
          </a:prstGeom>
        </p:spPr>
        <p:txBody>
          <a:bodyPr lIns="0" tIns="0" rIns="0" bIns="0" rtlCol="0" anchor="t">
            <a:spAutoFit/>
          </a:bodyPr>
          <a:lstStyle/>
          <a:p>
            <a:pPr algn="ctr">
              <a:lnSpc>
                <a:spcPts val="5600"/>
              </a:lnSpc>
            </a:pPr>
            <a:r>
              <a:rPr lang="en-US" sz="4000">
                <a:solidFill>
                  <a:srgbClr val="E0F6CF"/>
                </a:solidFill>
                <a:latin typeface="DejaVu Serif Bold"/>
              </a:rPr>
              <a:t>Adem Türkeş</a:t>
            </a:r>
          </a:p>
        </p:txBody>
      </p:sp>
      <p:sp>
        <p:nvSpPr>
          <p:cNvPr id="6" name="TextBox 6"/>
          <p:cNvSpPr txBox="1"/>
          <p:nvPr/>
        </p:nvSpPr>
        <p:spPr>
          <a:xfrm>
            <a:off x="2041802" y="7192600"/>
            <a:ext cx="1865686" cy="337948"/>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201502034</a:t>
            </a:r>
          </a:p>
        </p:txBody>
      </p:sp>
      <p:sp>
        <p:nvSpPr>
          <p:cNvPr id="7" name="TextBox 7"/>
          <p:cNvSpPr txBox="1"/>
          <p:nvPr/>
        </p:nvSpPr>
        <p:spPr>
          <a:xfrm>
            <a:off x="7922840" y="7192600"/>
            <a:ext cx="1949013" cy="337947"/>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191502001</a:t>
            </a:r>
          </a:p>
        </p:txBody>
      </p:sp>
      <p:sp>
        <p:nvSpPr>
          <p:cNvPr id="8" name="TextBox 8"/>
          <p:cNvSpPr txBox="1"/>
          <p:nvPr/>
        </p:nvSpPr>
        <p:spPr>
          <a:xfrm>
            <a:off x="13930186" y="7181475"/>
            <a:ext cx="1922433" cy="337947"/>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2111502220</a:t>
            </a:r>
          </a:p>
        </p:txBody>
      </p:sp>
      <p:sp>
        <p:nvSpPr>
          <p:cNvPr id="9" name="TextBox 9"/>
          <p:cNvSpPr txBox="1"/>
          <p:nvPr/>
        </p:nvSpPr>
        <p:spPr>
          <a:xfrm>
            <a:off x="194310" y="6719652"/>
            <a:ext cx="5560669" cy="337948"/>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emiraysaygin@ogr.bandirma.edu.tr</a:t>
            </a:r>
          </a:p>
        </p:txBody>
      </p:sp>
      <p:sp>
        <p:nvSpPr>
          <p:cNvPr id="10" name="TextBox 10"/>
          <p:cNvSpPr txBox="1"/>
          <p:nvPr/>
        </p:nvSpPr>
        <p:spPr>
          <a:xfrm>
            <a:off x="12039985" y="6703316"/>
            <a:ext cx="5729805" cy="337947"/>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ademturkes@ogr.bandirma.edu.tr</a:t>
            </a:r>
          </a:p>
        </p:txBody>
      </p:sp>
      <p:sp>
        <p:nvSpPr>
          <p:cNvPr id="11" name="TextBox 11"/>
          <p:cNvSpPr txBox="1"/>
          <p:nvPr/>
        </p:nvSpPr>
        <p:spPr>
          <a:xfrm>
            <a:off x="5992832" y="6703316"/>
            <a:ext cx="5809028" cy="337947"/>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sulemese@ogr.bandirma.edu.tr</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83127" y="22860"/>
            <a:ext cx="18097198" cy="2062103"/>
          </a:xfrm>
          <a:prstGeom prst="rect">
            <a:avLst/>
          </a:prstGeom>
          <a:noFill/>
        </p:spPr>
        <p:txBody>
          <a:bodyPr wrap="none" rtlCol="0">
            <a:spAutoFit/>
          </a:bodyPr>
          <a:lstStyle/>
          <a:p>
            <a:r>
              <a:rPr lang="tr-TR" sz="3200" dirty="0"/>
              <a:t>Oluşturduğumuz </a:t>
            </a:r>
            <a:r>
              <a:rPr lang="tr-TR" sz="3200" dirty="0" err="1"/>
              <a:t>grafta</a:t>
            </a:r>
            <a:r>
              <a:rPr lang="tr-TR" sz="3200" dirty="0"/>
              <a:t> ise herhangi bir düğüm türü belirtilmemiştir. Düğümlerimizde köprü, ilçe ve </a:t>
            </a:r>
          </a:p>
          <a:p>
            <a:r>
              <a:rPr lang="tr-TR" sz="3200" dirty="0"/>
              <a:t>tünel olmak üzere 3 farklı tür var ama bizim amacımız ilçelerin yollar ile bağlanış şeklini İncelemek</a:t>
            </a:r>
          </a:p>
          <a:p>
            <a:r>
              <a:rPr lang="tr-TR" sz="3200" dirty="0"/>
              <a:t>olduğu için düğümlerimiz üzerinde herhangi bir tür belirtmedik bu yüzden bizim ağımız homojen ağlar</a:t>
            </a:r>
          </a:p>
          <a:p>
            <a:r>
              <a:rPr lang="tr-TR" sz="3200" dirty="0"/>
              <a:t>kategorisine girer.</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3" y="1888660"/>
            <a:ext cx="18263937" cy="8431225"/>
          </a:xfrm>
          <a:prstGeom prst="rect">
            <a:avLst/>
          </a:prstGeom>
        </p:spPr>
      </p:pic>
    </p:spTree>
    <p:extLst>
      <p:ext uri="{BB962C8B-B14F-4D97-AF65-F5344CB8AC3E}">
        <p14:creationId xmlns:p14="http://schemas.microsoft.com/office/powerpoint/2010/main" val="22588340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28700"/>
            <a:ext cx="8116219" cy="8229600"/>
            <a:chOff x="0" y="0"/>
            <a:chExt cx="10821625" cy="10972800"/>
          </a:xfrm>
        </p:grpSpPr>
        <p:pic>
          <p:nvPicPr>
            <p:cNvPr id="4" name="Picture 4"/>
            <p:cNvPicPr>
              <a:picLocks noChangeAspect="1"/>
            </p:cNvPicPr>
            <p:nvPr/>
          </p:nvPicPr>
          <p:blipFill>
            <a:blip r:embed="rId2"/>
            <a:srcRect l="17146" r="17146"/>
            <a:stretch>
              <a:fillRect/>
            </a:stretch>
          </p:blipFill>
          <p:spPr>
            <a:xfrm>
              <a:off x="0" y="0"/>
              <a:ext cx="10821625" cy="10972800"/>
            </a:xfrm>
            <a:prstGeom prst="rect">
              <a:avLst/>
            </a:prstGeom>
          </p:spPr>
        </p:pic>
      </p:grpSp>
      <p:sp>
        <p:nvSpPr>
          <p:cNvPr id="6" name="Freeform 6"/>
          <p:cNvSpPr/>
          <p:nvPr/>
        </p:nvSpPr>
        <p:spPr>
          <a:xfrm rot="2473393" flipH="1" flipV="1">
            <a:off x="11273714" y="-636173"/>
            <a:ext cx="10307352" cy="3729387"/>
          </a:xfrm>
          <a:custGeom>
            <a:avLst/>
            <a:gdLst/>
            <a:ahLst/>
            <a:cxnLst/>
            <a:rect l="l" t="t" r="r" b="b"/>
            <a:pathLst>
              <a:path w="10307352" h="3729387">
                <a:moveTo>
                  <a:pt x="10307352" y="3729387"/>
                </a:moveTo>
                <a:lnTo>
                  <a:pt x="0" y="3729387"/>
                </a:lnTo>
                <a:lnTo>
                  <a:pt x="0" y="0"/>
                </a:lnTo>
                <a:lnTo>
                  <a:pt x="10307352" y="0"/>
                </a:lnTo>
                <a:lnTo>
                  <a:pt x="10307352" y="3729387"/>
                </a:lnTo>
                <a:close/>
              </a:path>
            </a:pathLst>
          </a:custGeom>
          <a:blipFill>
            <a:blip r:embed="rId3">
              <a:extLst>
                <a:ext uri="{96DAC541-7B7A-43D3-8B79-37D633B846F1}">
                  <asvg:svgBlip xmlns:asvg="http://schemas.microsoft.com/office/drawing/2016/SVG/main" xmlns="" r:embed="rId4"/>
                </a:ext>
              </a:extLst>
            </a:blip>
            <a:stretch>
              <a:fillRect/>
            </a:stretch>
          </a:blipFill>
        </p:spPr>
      </p:sp>
      <p:pic>
        <p:nvPicPr>
          <p:cNvPr id="7" name="Resi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8288000" cy="1041033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pic>
        <p:nvPicPr>
          <p:cNvPr id="12" name="Resi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0"/>
            <a:ext cx="13563600" cy="102870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Freeform 2"/>
          <p:cNvSpPr/>
          <p:nvPr/>
        </p:nvSpPr>
        <p:spPr>
          <a:xfrm>
            <a:off x="7837434" y="1216423"/>
            <a:ext cx="2225362" cy="4968251"/>
          </a:xfrm>
          <a:custGeom>
            <a:avLst/>
            <a:gdLst/>
            <a:ahLst/>
            <a:cxnLst/>
            <a:rect l="l" t="t" r="r" b="b"/>
            <a:pathLst>
              <a:path w="2225362" h="4968251">
                <a:moveTo>
                  <a:pt x="0" y="0"/>
                </a:moveTo>
                <a:lnTo>
                  <a:pt x="2225363" y="0"/>
                </a:lnTo>
                <a:lnTo>
                  <a:pt x="2225363" y="4968251"/>
                </a:lnTo>
                <a:lnTo>
                  <a:pt x="0" y="4968251"/>
                </a:lnTo>
                <a:lnTo>
                  <a:pt x="0" y="0"/>
                </a:lnTo>
                <a:close/>
              </a:path>
            </a:pathLst>
          </a:custGeom>
          <a:blipFill>
            <a:blip r:embed="rId2"/>
            <a:stretch>
              <a:fillRect/>
            </a:stretch>
          </a:blipFill>
        </p:spPr>
      </p:sp>
      <p:pic>
        <p:nvPicPr>
          <p:cNvPr id="8" name="Resi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pic>
        <p:nvPicPr>
          <p:cNvPr id="19" name="Resim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p:cNvPicPr>
            <a:picLocks noChangeAspect="1"/>
          </p:cNvPicPr>
          <p:nvPr/>
        </p:nvPicPr>
        <p:blipFill>
          <a:blip r:embed="rId2"/>
          <a:stretch>
            <a:fillRect/>
          </a:stretch>
        </p:blipFill>
        <p:spPr>
          <a:xfrm>
            <a:off x="914400" y="1181100"/>
            <a:ext cx="16046564" cy="7467600"/>
          </a:xfrm>
          <a:prstGeom prst="rect">
            <a:avLst/>
          </a:prstGeom>
        </p:spPr>
      </p:pic>
    </p:spTree>
    <p:extLst>
      <p:ext uri="{BB962C8B-B14F-4D97-AF65-F5344CB8AC3E}">
        <p14:creationId xmlns:p14="http://schemas.microsoft.com/office/powerpoint/2010/main" val="1790685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533400" y="800100"/>
            <a:ext cx="17145000" cy="3108543"/>
          </a:xfrm>
          <a:prstGeom prst="rect">
            <a:avLst/>
          </a:prstGeom>
          <a:noFill/>
        </p:spPr>
        <p:txBody>
          <a:bodyPr wrap="square" rtlCol="0">
            <a:spAutoFit/>
          </a:bodyPr>
          <a:lstStyle/>
          <a:p>
            <a:r>
              <a:rPr lang="tr-TR" sz="2800" dirty="0"/>
              <a:t>Oluşturduğumuz </a:t>
            </a:r>
            <a:r>
              <a:rPr lang="tr-TR" sz="2800" dirty="0" err="1"/>
              <a:t>graf</a:t>
            </a:r>
            <a:r>
              <a:rPr lang="tr-TR" sz="2800" dirty="0"/>
              <a:t> modelinde üçlü kapanma konusundan faydalanarak yapılacak veya yapılması gereken yeni anayolların hangi ilçeleri birbirine bağlayacağını görebiliriz. Örneğin oluşturduğumuz </a:t>
            </a:r>
            <a:r>
              <a:rPr lang="tr-TR" sz="2800" dirty="0" err="1"/>
              <a:t>grafta</a:t>
            </a:r>
            <a:r>
              <a:rPr lang="tr-TR" sz="2800" dirty="0"/>
              <a:t> </a:t>
            </a:r>
            <a:r>
              <a:rPr lang="tr-TR" sz="2800" dirty="0" err="1"/>
              <a:t>çekmeköy</a:t>
            </a:r>
            <a:r>
              <a:rPr lang="tr-TR" sz="2800" dirty="0"/>
              <a:t> ile </a:t>
            </a:r>
            <a:r>
              <a:rPr lang="tr-TR" sz="2800" dirty="0" err="1"/>
              <a:t>sancaktepe</a:t>
            </a:r>
            <a:r>
              <a:rPr lang="tr-TR" sz="2800" dirty="0"/>
              <a:t> arasında bir anayol bulunuyor , </a:t>
            </a:r>
            <a:r>
              <a:rPr lang="tr-TR" sz="2800" dirty="0" err="1"/>
              <a:t>çekmeköy</a:t>
            </a:r>
            <a:r>
              <a:rPr lang="tr-TR" sz="2800" dirty="0"/>
              <a:t> ile şile arasında bir anayol bulunuyor ama </a:t>
            </a:r>
            <a:r>
              <a:rPr lang="tr-TR" sz="2800" dirty="0" err="1"/>
              <a:t>sancaktepe</a:t>
            </a:r>
            <a:r>
              <a:rPr lang="tr-TR" sz="2800" dirty="0"/>
              <a:t> ile şile arasında bir anayol bulunmuyor yani şileden </a:t>
            </a:r>
            <a:r>
              <a:rPr lang="tr-TR" sz="2800" dirty="0" err="1"/>
              <a:t>sancaktepeye</a:t>
            </a:r>
            <a:r>
              <a:rPr lang="tr-TR" sz="2800" dirty="0"/>
              <a:t> gitmek isteyen bir kişi yolunu uzatmış ve </a:t>
            </a:r>
            <a:r>
              <a:rPr lang="tr-TR" sz="2800" dirty="0" err="1"/>
              <a:t>sancaktepeye</a:t>
            </a:r>
            <a:r>
              <a:rPr lang="tr-TR" sz="2800" dirty="0"/>
              <a:t> </a:t>
            </a:r>
            <a:r>
              <a:rPr lang="tr-TR" sz="2800" dirty="0" err="1"/>
              <a:t>çekmeköy</a:t>
            </a:r>
            <a:r>
              <a:rPr lang="tr-TR" sz="2800" dirty="0"/>
              <a:t> üzerinden bağlanmış </a:t>
            </a:r>
            <a:r>
              <a:rPr lang="tr-TR" sz="2800" dirty="0" err="1"/>
              <a:t>oluyor.Çekmeköy</a:t>
            </a:r>
            <a:r>
              <a:rPr lang="tr-TR" sz="2800" dirty="0"/>
              <a:t> </a:t>
            </a:r>
            <a:r>
              <a:rPr lang="tr-TR" sz="2800" dirty="0" err="1"/>
              <a:t>Sancaktepenin</a:t>
            </a:r>
            <a:r>
              <a:rPr lang="tr-TR" sz="2800" dirty="0"/>
              <a:t> ve şilenin ortak bir arkadaşı olduğundan ve Bir sosyal ağda ortaya çıkan kenarlar üçlüleri kapatmaya yatkın olduğundan önümüzdeki yıllarda </a:t>
            </a:r>
            <a:r>
              <a:rPr lang="tr-TR" sz="2800" dirty="0" err="1"/>
              <a:t>sancaktepe</a:t>
            </a:r>
            <a:r>
              <a:rPr lang="tr-TR" sz="2800" dirty="0"/>
              <a:t> ve şileyi birbirine bağlayan bir anayol yapılması mantıklıdır ve muhtemeldir.</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5415972"/>
            <a:ext cx="6419850" cy="3429000"/>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6141" y="4610100"/>
            <a:ext cx="3200400" cy="5080686"/>
          </a:xfrm>
          <a:prstGeom prst="rect">
            <a:avLst/>
          </a:prstGeo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1200" y="4610100"/>
            <a:ext cx="2819400" cy="5040745"/>
          </a:xfrm>
          <a:prstGeom prst="rect">
            <a:avLst/>
          </a:prstGeom>
        </p:spPr>
      </p:pic>
    </p:spTree>
    <p:extLst>
      <p:ext uri="{BB962C8B-B14F-4D97-AF65-F5344CB8AC3E}">
        <p14:creationId xmlns:p14="http://schemas.microsoft.com/office/powerpoint/2010/main" val="33125583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9365" y="0"/>
            <a:ext cx="13358635" cy="10287000"/>
          </a:xfrm>
          <a:prstGeom prst="rect">
            <a:avLst/>
          </a:prstGeom>
        </p:spPr>
      </p:pic>
      <p:sp>
        <p:nvSpPr>
          <p:cNvPr id="3" name="Metin kutusu 2"/>
          <p:cNvSpPr txBox="1"/>
          <p:nvPr/>
        </p:nvSpPr>
        <p:spPr>
          <a:xfrm>
            <a:off x="533400" y="3238500"/>
            <a:ext cx="3962400" cy="3108543"/>
          </a:xfrm>
          <a:prstGeom prst="rect">
            <a:avLst/>
          </a:prstGeom>
          <a:noFill/>
        </p:spPr>
        <p:txBody>
          <a:bodyPr wrap="square" rtlCol="0">
            <a:spAutoFit/>
          </a:bodyPr>
          <a:lstStyle/>
          <a:p>
            <a:r>
              <a:rPr lang="tr-TR" sz="2800" dirty="0" smtClean="0"/>
              <a:t>Ağdaki topluluk yapısına baktığımızda İstanbul için 2 ye bölündüğünü görebiliriz.</a:t>
            </a:r>
          </a:p>
          <a:p>
            <a:r>
              <a:rPr lang="tr-TR" sz="2800" dirty="0" smtClean="0"/>
              <a:t>Bu iki topluluk 4 farklı yoldan birbirine bağlanıyor. </a:t>
            </a:r>
          </a:p>
        </p:txBody>
      </p:sp>
      <p:sp>
        <p:nvSpPr>
          <p:cNvPr id="8" name="Metin kutusu 7"/>
          <p:cNvSpPr txBox="1"/>
          <p:nvPr/>
        </p:nvSpPr>
        <p:spPr>
          <a:xfrm>
            <a:off x="6400800" y="571500"/>
            <a:ext cx="2427909" cy="523220"/>
          </a:xfrm>
          <a:prstGeom prst="rect">
            <a:avLst/>
          </a:prstGeom>
          <a:noFill/>
        </p:spPr>
        <p:txBody>
          <a:bodyPr wrap="none" rtlCol="0">
            <a:spAutoFit/>
          </a:bodyPr>
          <a:lstStyle/>
          <a:p>
            <a:r>
              <a:rPr lang="tr-TR" sz="2800" dirty="0" smtClean="0">
                <a:solidFill>
                  <a:schemeClr val="bg1"/>
                </a:solidFill>
              </a:rPr>
              <a:t>Avrupa Yakası</a:t>
            </a:r>
            <a:endParaRPr lang="tr-TR" sz="2800" dirty="0">
              <a:solidFill>
                <a:schemeClr val="bg1"/>
              </a:solidFill>
            </a:endParaRPr>
          </a:p>
        </p:txBody>
      </p:sp>
      <p:sp>
        <p:nvSpPr>
          <p:cNvPr id="9" name="Metin kutusu 8"/>
          <p:cNvSpPr txBox="1"/>
          <p:nvPr/>
        </p:nvSpPr>
        <p:spPr>
          <a:xfrm>
            <a:off x="13258800" y="609600"/>
            <a:ext cx="2625655" cy="523220"/>
          </a:xfrm>
          <a:prstGeom prst="rect">
            <a:avLst/>
          </a:prstGeom>
          <a:noFill/>
        </p:spPr>
        <p:txBody>
          <a:bodyPr wrap="none" rtlCol="0">
            <a:spAutoFit/>
          </a:bodyPr>
          <a:lstStyle/>
          <a:p>
            <a:r>
              <a:rPr lang="tr-TR" sz="2800" dirty="0" smtClean="0">
                <a:solidFill>
                  <a:schemeClr val="bg1"/>
                </a:solidFill>
              </a:rPr>
              <a:t>Anadolu Yakası</a:t>
            </a:r>
            <a:endParaRPr lang="tr-TR" sz="2800" dirty="0">
              <a:solidFill>
                <a:schemeClr val="bg1"/>
              </a:solidFill>
            </a:endParaRPr>
          </a:p>
        </p:txBody>
      </p:sp>
    </p:spTree>
    <p:extLst>
      <p:ext uri="{BB962C8B-B14F-4D97-AF65-F5344CB8AC3E}">
        <p14:creationId xmlns:p14="http://schemas.microsoft.com/office/powerpoint/2010/main" val="3166147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0391"/>
            <a:ext cx="13358635" cy="10287000"/>
          </a:xfrm>
          <a:prstGeom prst="rect">
            <a:avLst/>
          </a:prstGeom>
        </p:spPr>
      </p:pic>
      <p:sp>
        <p:nvSpPr>
          <p:cNvPr id="4" name="Metin kutusu 3"/>
          <p:cNvSpPr txBox="1"/>
          <p:nvPr/>
        </p:nvSpPr>
        <p:spPr>
          <a:xfrm>
            <a:off x="685800" y="2933700"/>
            <a:ext cx="3581400" cy="2677656"/>
          </a:xfrm>
          <a:prstGeom prst="rect">
            <a:avLst/>
          </a:prstGeom>
          <a:noFill/>
        </p:spPr>
        <p:txBody>
          <a:bodyPr wrap="square" rtlCol="0">
            <a:spAutoFit/>
          </a:bodyPr>
          <a:lstStyle/>
          <a:p>
            <a:r>
              <a:rPr lang="tr-TR" sz="2800" dirty="0" smtClean="0"/>
              <a:t>Ama </a:t>
            </a:r>
            <a:r>
              <a:rPr lang="tr-TR" sz="2800" dirty="0" err="1" smtClean="0"/>
              <a:t>köprüleride</a:t>
            </a:r>
            <a:r>
              <a:rPr lang="tr-TR" sz="2800" dirty="0" smtClean="0"/>
              <a:t> dahil etmemiz gerektiğinde topluluk türlerinde Kesişen topluluk sınıfına girdiğini görebiliriz.  </a:t>
            </a:r>
            <a:endParaRPr lang="tr-TR" sz="2800" dirty="0"/>
          </a:p>
        </p:txBody>
      </p:sp>
      <p:sp>
        <p:nvSpPr>
          <p:cNvPr id="5" name="Metin kutusu 4"/>
          <p:cNvSpPr txBox="1"/>
          <p:nvPr/>
        </p:nvSpPr>
        <p:spPr>
          <a:xfrm>
            <a:off x="5943600" y="571500"/>
            <a:ext cx="2427909" cy="523220"/>
          </a:xfrm>
          <a:prstGeom prst="rect">
            <a:avLst/>
          </a:prstGeom>
          <a:noFill/>
        </p:spPr>
        <p:txBody>
          <a:bodyPr wrap="none" rtlCol="0">
            <a:spAutoFit/>
          </a:bodyPr>
          <a:lstStyle/>
          <a:p>
            <a:r>
              <a:rPr lang="tr-TR" sz="2800" dirty="0" smtClean="0">
                <a:solidFill>
                  <a:schemeClr val="bg1"/>
                </a:solidFill>
              </a:rPr>
              <a:t>Avrupa Yakası</a:t>
            </a:r>
            <a:endParaRPr lang="tr-TR" sz="2800" dirty="0">
              <a:solidFill>
                <a:schemeClr val="bg1"/>
              </a:solidFill>
            </a:endParaRPr>
          </a:p>
        </p:txBody>
      </p:sp>
      <p:sp>
        <p:nvSpPr>
          <p:cNvPr id="6" name="Metin kutusu 5"/>
          <p:cNvSpPr txBox="1"/>
          <p:nvPr/>
        </p:nvSpPr>
        <p:spPr>
          <a:xfrm>
            <a:off x="12801600" y="571500"/>
            <a:ext cx="2625655" cy="523220"/>
          </a:xfrm>
          <a:prstGeom prst="rect">
            <a:avLst/>
          </a:prstGeom>
          <a:noFill/>
        </p:spPr>
        <p:txBody>
          <a:bodyPr wrap="none" rtlCol="0">
            <a:spAutoFit/>
          </a:bodyPr>
          <a:lstStyle/>
          <a:p>
            <a:r>
              <a:rPr lang="tr-TR" sz="2800" dirty="0" smtClean="0">
                <a:solidFill>
                  <a:schemeClr val="bg1"/>
                </a:solidFill>
              </a:rPr>
              <a:t>Anadolu Yakası</a:t>
            </a:r>
            <a:endParaRPr lang="tr-TR" sz="2800" dirty="0">
              <a:solidFill>
                <a:schemeClr val="bg1"/>
              </a:solidFill>
            </a:endParaRPr>
          </a:p>
        </p:txBody>
      </p:sp>
    </p:spTree>
    <p:extLst>
      <p:ext uri="{BB962C8B-B14F-4D97-AF65-F5344CB8AC3E}">
        <p14:creationId xmlns:p14="http://schemas.microsoft.com/office/powerpoint/2010/main" val="2148779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TextBox 2"/>
          <p:cNvSpPr txBox="1"/>
          <p:nvPr/>
        </p:nvSpPr>
        <p:spPr>
          <a:xfrm>
            <a:off x="1028700" y="1156138"/>
            <a:ext cx="7858284" cy="1038702"/>
          </a:xfrm>
          <a:prstGeom prst="rect">
            <a:avLst/>
          </a:prstGeom>
        </p:spPr>
        <p:txBody>
          <a:bodyPr lIns="0" tIns="0" rIns="0" bIns="0" rtlCol="0" anchor="t">
            <a:spAutoFit/>
          </a:bodyPr>
          <a:lstStyle/>
          <a:p>
            <a:pPr>
              <a:lnSpc>
                <a:spcPts val="7978"/>
              </a:lnSpc>
            </a:pPr>
            <a:r>
              <a:rPr lang="en-US" sz="7526">
                <a:solidFill>
                  <a:srgbClr val="5CE1E6"/>
                </a:solidFill>
                <a:latin typeface="Lexend Deca"/>
              </a:rPr>
              <a:t>Proje Nedir  ?</a:t>
            </a:r>
          </a:p>
        </p:txBody>
      </p:sp>
      <p:sp>
        <p:nvSpPr>
          <p:cNvPr id="3" name="Freeform 3"/>
          <p:cNvSpPr/>
          <p:nvPr/>
        </p:nvSpPr>
        <p:spPr>
          <a:xfrm rot="2473393">
            <a:off x="-1971693" y="6250670"/>
            <a:ext cx="10307352" cy="3729387"/>
          </a:xfrm>
          <a:custGeom>
            <a:avLst/>
            <a:gdLst/>
            <a:ahLst/>
            <a:cxnLst/>
            <a:rect l="l" t="t" r="r" b="b"/>
            <a:pathLst>
              <a:path w="10307352" h="3729387">
                <a:moveTo>
                  <a:pt x="0" y="0"/>
                </a:moveTo>
                <a:lnTo>
                  <a:pt x="10307352" y="0"/>
                </a:lnTo>
                <a:lnTo>
                  <a:pt x="10307352" y="3729388"/>
                </a:lnTo>
                <a:lnTo>
                  <a:pt x="0" y="3729388"/>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416827" y="2528560"/>
            <a:ext cx="17271824" cy="2744078"/>
          </a:xfrm>
          <a:prstGeom prst="rect">
            <a:avLst/>
          </a:prstGeom>
        </p:spPr>
        <p:txBody>
          <a:bodyPr lIns="0" tIns="0" rIns="0" bIns="0" rtlCol="0" anchor="t">
            <a:spAutoFit/>
          </a:bodyPr>
          <a:lstStyle/>
          <a:p>
            <a:pPr algn="ctr">
              <a:lnSpc>
                <a:spcPts val="4322"/>
              </a:lnSpc>
            </a:pPr>
            <a:r>
              <a:rPr lang="en-US" sz="4078">
                <a:solidFill>
                  <a:srgbClr val="FFFFFF"/>
                </a:solidFill>
                <a:latin typeface="Lexend Deca"/>
              </a:rPr>
              <a:t>Bu Proje İstanbul ili içerisindeki köprüleri, ilçeleri ve bunları bağlayan bağlantı yollarını özet şeklinde göstermektedir. </a:t>
            </a:r>
          </a:p>
          <a:p>
            <a:pPr algn="ctr">
              <a:lnSpc>
                <a:spcPts val="4322"/>
              </a:lnSpc>
              <a:spcBef>
                <a:spcPct val="0"/>
              </a:spcBef>
            </a:pPr>
            <a:r>
              <a:rPr lang="en-US" sz="4078">
                <a:solidFill>
                  <a:srgbClr val="FFFFFF"/>
                </a:solidFill>
                <a:latin typeface="Lexend Deca"/>
              </a:rPr>
              <a:t>Şehrin bir noktasından diğer noktasına giderken izleyebileceğimiz ana yollar nelerdir ve hangi ilçeler üzerinden geçilebilir bu gibi sorulara cevap niteliği taşımaktadır.</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tin kutusu 9"/>
          <p:cNvSpPr txBox="1"/>
          <p:nvPr/>
        </p:nvSpPr>
        <p:spPr>
          <a:xfrm>
            <a:off x="3657600" y="342900"/>
            <a:ext cx="10522752" cy="923330"/>
          </a:xfrm>
          <a:prstGeom prst="rect">
            <a:avLst/>
          </a:prstGeom>
          <a:noFill/>
        </p:spPr>
        <p:txBody>
          <a:bodyPr wrap="none" rtlCol="0">
            <a:spAutoFit/>
          </a:bodyPr>
          <a:lstStyle/>
          <a:p>
            <a:r>
              <a:rPr lang="tr-TR" sz="5400" dirty="0" smtClean="0"/>
              <a:t>Kesişen Toplulukların </a:t>
            </a:r>
            <a:r>
              <a:rPr lang="tr-TR" sz="5400" dirty="0" err="1" smtClean="0"/>
              <a:t>Tespiti:CPM</a:t>
            </a:r>
            <a:endParaRPr lang="tr-TR" sz="5400" dirty="0" smtClean="0"/>
          </a:p>
        </p:txBody>
      </p:sp>
      <p:sp>
        <p:nvSpPr>
          <p:cNvPr id="12" name="Metin kutusu 11"/>
          <p:cNvSpPr txBox="1"/>
          <p:nvPr/>
        </p:nvSpPr>
        <p:spPr>
          <a:xfrm>
            <a:off x="9960340" y="2628900"/>
            <a:ext cx="8634415" cy="4832092"/>
          </a:xfrm>
          <a:prstGeom prst="rect">
            <a:avLst/>
          </a:prstGeom>
          <a:noFill/>
        </p:spPr>
        <p:txBody>
          <a:bodyPr wrap="none" rtlCol="0">
            <a:spAutoFit/>
          </a:bodyPr>
          <a:lstStyle/>
          <a:p>
            <a:r>
              <a:rPr lang="tr-TR" sz="4400" dirty="0" smtClean="0"/>
              <a:t>{</a:t>
            </a:r>
            <a:r>
              <a:rPr lang="tr-TR" sz="4400" dirty="0" err="1" smtClean="0"/>
              <a:t>Üsküdar,Kadıköy,Ataşehir</a:t>
            </a:r>
            <a:r>
              <a:rPr lang="tr-TR" sz="4400" dirty="0" smtClean="0"/>
              <a:t>}</a:t>
            </a:r>
          </a:p>
          <a:p>
            <a:r>
              <a:rPr lang="tr-TR" sz="4400" dirty="0" smtClean="0"/>
              <a:t>{</a:t>
            </a:r>
            <a:r>
              <a:rPr lang="tr-TR" sz="4400" dirty="0" err="1" smtClean="0"/>
              <a:t>Üsküdar,Ataşehir,Ümraniye</a:t>
            </a:r>
            <a:r>
              <a:rPr lang="tr-TR" sz="4400" dirty="0" smtClean="0"/>
              <a:t>}</a:t>
            </a:r>
          </a:p>
          <a:p>
            <a:r>
              <a:rPr lang="tr-TR" sz="4400" dirty="0" smtClean="0"/>
              <a:t>{</a:t>
            </a:r>
            <a:r>
              <a:rPr lang="tr-TR" sz="4400" dirty="0" err="1" smtClean="0"/>
              <a:t>Sancaktepe,Çekmeköy,Ümraniye</a:t>
            </a:r>
            <a:r>
              <a:rPr lang="tr-TR" sz="4400" dirty="0"/>
              <a:t>}</a:t>
            </a:r>
          </a:p>
          <a:p>
            <a:r>
              <a:rPr lang="tr-TR" sz="4400" dirty="0" smtClean="0"/>
              <a:t>{</a:t>
            </a:r>
            <a:r>
              <a:rPr lang="tr-TR" sz="4400" dirty="0" err="1" smtClean="0"/>
              <a:t>Sancaktepe,Ataşehir,Ümraniye</a:t>
            </a:r>
            <a:r>
              <a:rPr lang="tr-TR" sz="4400" dirty="0"/>
              <a:t>}</a:t>
            </a:r>
          </a:p>
          <a:p>
            <a:r>
              <a:rPr lang="tr-TR" sz="4400" dirty="0" smtClean="0"/>
              <a:t>{</a:t>
            </a:r>
            <a:r>
              <a:rPr lang="tr-TR" sz="4400" dirty="0" err="1" smtClean="0"/>
              <a:t>Sancaktepe,Kartal,Pendik</a:t>
            </a:r>
            <a:r>
              <a:rPr lang="tr-TR" sz="4400" dirty="0" smtClean="0"/>
              <a:t>}</a:t>
            </a:r>
            <a:endParaRPr lang="tr-TR" sz="4400" dirty="0"/>
          </a:p>
          <a:p>
            <a:r>
              <a:rPr lang="tr-TR" sz="4400" dirty="0" smtClean="0"/>
              <a:t>{</a:t>
            </a:r>
            <a:r>
              <a:rPr lang="tr-TR" sz="4400" dirty="0" err="1" smtClean="0"/>
              <a:t>Sancaktepe,Pendik,Sultanbeyli</a:t>
            </a:r>
            <a:r>
              <a:rPr lang="tr-TR" sz="4400" dirty="0" smtClean="0"/>
              <a:t>}</a:t>
            </a:r>
            <a:endParaRPr lang="tr-TR" sz="4400" dirty="0"/>
          </a:p>
          <a:p>
            <a:endParaRPr lang="tr-TR" sz="4400" dirty="0" smtClean="0"/>
          </a:p>
        </p:txBody>
      </p:sp>
      <p:pic>
        <p:nvPicPr>
          <p:cNvPr id="13" name="Resim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943100"/>
            <a:ext cx="9884140" cy="7620000"/>
          </a:xfrm>
          <a:prstGeom prst="rect">
            <a:avLst/>
          </a:prstGeom>
        </p:spPr>
      </p:pic>
    </p:spTree>
    <p:extLst>
      <p:ext uri="{BB962C8B-B14F-4D97-AF65-F5344CB8AC3E}">
        <p14:creationId xmlns:p14="http://schemas.microsoft.com/office/powerpoint/2010/main" val="16875002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tin kutusu 9"/>
          <p:cNvSpPr txBox="1"/>
          <p:nvPr/>
        </p:nvSpPr>
        <p:spPr>
          <a:xfrm>
            <a:off x="4038600" y="256266"/>
            <a:ext cx="10699083" cy="923330"/>
          </a:xfrm>
          <a:prstGeom prst="rect">
            <a:avLst/>
          </a:prstGeom>
          <a:noFill/>
        </p:spPr>
        <p:txBody>
          <a:bodyPr wrap="none" rtlCol="0">
            <a:spAutoFit/>
          </a:bodyPr>
          <a:lstStyle/>
          <a:p>
            <a:r>
              <a:rPr lang="tr-TR" sz="5400" dirty="0" smtClean="0"/>
              <a:t>Kesişen Toplulukların Tespiti: CPM</a:t>
            </a:r>
            <a:endParaRPr lang="tr-TR" sz="5400" dirty="0"/>
          </a:p>
        </p:txBody>
      </p:sp>
      <p:sp>
        <p:nvSpPr>
          <p:cNvPr id="12" name="Metin kutusu 11"/>
          <p:cNvSpPr txBox="1"/>
          <p:nvPr/>
        </p:nvSpPr>
        <p:spPr>
          <a:xfrm>
            <a:off x="6895301" y="7581900"/>
            <a:ext cx="3377591" cy="584775"/>
          </a:xfrm>
          <a:prstGeom prst="rect">
            <a:avLst/>
          </a:prstGeom>
          <a:noFill/>
        </p:spPr>
        <p:txBody>
          <a:bodyPr wrap="none" rtlCol="0">
            <a:spAutoFit/>
          </a:bodyPr>
          <a:lstStyle/>
          <a:p>
            <a:r>
              <a:rPr lang="tr-TR" sz="3200" dirty="0" smtClean="0"/>
              <a:t>TOPLULUKLAR</a:t>
            </a:r>
          </a:p>
        </p:txBody>
      </p:sp>
      <p:sp>
        <p:nvSpPr>
          <p:cNvPr id="5" name="Metin kutusu 4"/>
          <p:cNvSpPr txBox="1"/>
          <p:nvPr/>
        </p:nvSpPr>
        <p:spPr>
          <a:xfrm>
            <a:off x="5087401" y="8368534"/>
            <a:ext cx="6993389" cy="707886"/>
          </a:xfrm>
          <a:prstGeom prst="rect">
            <a:avLst/>
          </a:prstGeom>
          <a:noFill/>
        </p:spPr>
        <p:txBody>
          <a:bodyPr wrap="none" rtlCol="0">
            <a:spAutoFit/>
          </a:bodyPr>
          <a:lstStyle/>
          <a:p>
            <a:r>
              <a:rPr lang="tr-TR" sz="2000" dirty="0" smtClean="0"/>
              <a:t>{</a:t>
            </a:r>
            <a:r>
              <a:rPr lang="tr-TR" sz="2000" dirty="0" err="1" smtClean="0"/>
              <a:t>Üsküdar,Ataşehir,Ümraniye,Kadıköy,Sancaktepe,Çekmeköy</a:t>
            </a:r>
            <a:r>
              <a:rPr lang="tr-TR" sz="2000" dirty="0" smtClean="0"/>
              <a:t>}</a:t>
            </a:r>
          </a:p>
          <a:p>
            <a:endParaRPr lang="tr-TR" sz="2000" dirty="0" smtClean="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404666"/>
            <a:ext cx="19828408" cy="6098306"/>
          </a:xfrm>
          <a:prstGeom prst="rect">
            <a:avLst/>
          </a:prstGeom>
        </p:spPr>
      </p:pic>
      <p:sp>
        <p:nvSpPr>
          <p:cNvPr id="11" name="Metin kutusu 10"/>
          <p:cNvSpPr txBox="1"/>
          <p:nvPr/>
        </p:nvSpPr>
        <p:spPr>
          <a:xfrm>
            <a:off x="6324600" y="9078964"/>
            <a:ext cx="4518994" cy="707886"/>
          </a:xfrm>
          <a:prstGeom prst="rect">
            <a:avLst/>
          </a:prstGeom>
          <a:noFill/>
        </p:spPr>
        <p:txBody>
          <a:bodyPr wrap="none" rtlCol="0">
            <a:spAutoFit/>
          </a:bodyPr>
          <a:lstStyle/>
          <a:p>
            <a:r>
              <a:rPr lang="tr-TR" sz="2000" dirty="0" smtClean="0"/>
              <a:t>{</a:t>
            </a:r>
            <a:r>
              <a:rPr lang="tr-TR" sz="2000" dirty="0" err="1" smtClean="0"/>
              <a:t>Sancaktepe,Pendik,Sultanbeyli,Kartal</a:t>
            </a:r>
            <a:r>
              <a:rPr lang="tr-TR" sz="2000" dirty="0" smtClean="0"/>
              <a:t>}</a:t>
            </a:r>
          </a:p>
          <a:p>
            <a:endParaRPr lang="tr-TR" sz="2000" dirty="0" smtClean="0"/>
          </a:p>
        </p:txBody>
      </p:sp>
    </p:spTree>
    <p:extLst>
      <p:ext uri="{BB962C8B-B14F-4D97-AF65-F5344CB8AC3E}">
        <p14:creationId xmlns:p14="http://schemas.microsoft.com/office/powerpoint/2010/main" val="3031899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73393" flipH="1" flipV="1">
            <a:off x="11273714" y="-636173"/>
            <a:ext cx="10307352" cy="3729387"/>
          </a:xfrm>
          <a:custGeom>
            <a:avLst/>
            <a:gdLst/>
            <a:ahLst/>
            <a:cxnLst/>
            <a:rect l="l" t="t" r="r" b="b"/>
            <a:pathLst>
              <a:path w="10307352" h="3729387">
                <a:moveTo>
                  <a:pt x="10307352" y="3729387"/>
                </a:moveTo>
                <a:lnTo>
                  <a:pt x="0" y="3729387"/>
                </a:lnTo>
                <a:lnTo>
                  <a:pt x="0" y="0"/>
                </a:lnTo>
                <a:lnTo>
                  <a:pt x="10307352" y="0"/>
                </a:lnTo>
                <a:lnTo>
                  <a:pt x="10307352" y="3729387"/>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2344658">
            <a:off x="-1781206" y="7595707"/>
            <a:ext cx="5097162" cy="4114800"/>
          </a:xfrm>
          <a:custGeom>
            <a:avLst/>
            <a:gdLst/>
            <a:ahLst/>
            <a:cxnLst/>
            <a:rect l="l" t="t" r="r" b="b"/>
            <a:pathLst>
              <a:path w="5097162" h="4114800">
                <a:moveTo>
                  <a:pt x="0" y="0"/>
                </a:moveTo>
                <a:lnTo>
                  <a:pt x="5097162" y="0"/>
                </a:lnTo>
                <a:lnTo>
                  <a:pt x="5097162"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4286210" y="6518176"/>
            <a:ext cx="2973090" cy="2740124"/>
          </a:xfrm>
          <a:custGeom>
            <a:avLst/>
            <a:gdLst/>
            <a:ahLst/>
            <a:cxnLst/>
            <a:rect l="l" t="t" r="r" b="b"/>
            <a:pathLst>
              <a:path w="2973090" h="2740124">
                <a:moveTo>
                  <a:pt x="0" y="0"/>
                </a:moveTo>
                <a:lnTo>
                  <a:pt x="2973090" y="0"/>
                </a:lnTo>
                <a:lnTo>
                  <a:pt x="2973090" y="2740124"/>
                </a:lnTo>
                <a:lnTo>
                  <a:pt x="0" y="2740124"/>
                </a:lnTo>
                <a:lnTo>
                  <a:pt x="0" y="0"/>
                </a:lnTo>
                <a:close/>
              </a:path>
            </a:pathLst>
          </a:custGeom>
          <a:blipFill>
            <a:blip r:embed="rId6"/>
            <a:stretch>
              <a:fillRect/>
            </a:stretch>
          </a:blipFill>
        </p:spPr>
      </p:sp>
      <p:sp>
        <p:nvSpPr>
          <p:cNvPr id="5" name="Freeform 5"/>
          <p:cNvSpPr/>
          <p:nvPr/>
        </p:nvSpPr>
        <p:spPr>
          <a:xfrm>
            <a:off x="-696933" y="-661794"/>
            <a:ext cx="3451265" cy="3923525"/>
          </a:xfrm>
          <a:custGeom>
            <a:avLst/>
            <a:gdLst/>
            <a:ahLst/>
            <a:cxnLst/>
            <a:rect l="l" t="t" r="r" b="b"/>
            <a:pathLst>
              <a:path w="3451265" h="3923525">
                <a:moveTo>
                  <a:pt x="0" y="0"/>
                </a:moveTo>
                <a:lnTo>
                  <a:pt x="3451266" y="0"/>
                </a:lnTo>
                <a:lnTo>
                  <a:pt x="3451266" y="3923524"/>
                </a:lnTo>
                <a:lnTo>
                  <a:pt x="0" y="3923524"/>
                </a:lnTo>
                <a:lnTo>
                  <a:pt x="0" y="0"/>
                </a:lnTo>
                <a:close/>
              </a:path>
            </a:pathLst>
          </a:custGeom>
          <a:blipFill>
            <a:blip r:embed="rId7"/>
            <a:stretch>
              <a:fillRect/>
            </a:stretch>
          </a:blipFill>
        </p:spPr>
      </p:sp>
      <p:sp>
        <p:nvSpPr>
          <p:cNvPr id="6" name="TextBox 6"/>
          <p:cNvSpPr txBox="1"/>
          <p:nvPr/>
        </p:nvSpPr>
        <p:spPr>
          <a:xfrm>
            <a:off x="4419600" y="4078037"/>
            <a:ext cx="9525387" cy="1949252"/>
          </a:xfrm>
          <a:prstGeom prst="rect">
            <a:avLst/>
          </a:prstGeom>
        </p:spPr>
        <p:txBody>
          <a:bodyPr wrap="square" lIns="0" tIns="0" rIns="0" bIns="0" rtlCol="0" anchor="t">
            <a:spAutoFit/>
          </a:bodyPr>
          <a:lstStyle/>
          <a:p>
            <a:pPr algn="ctr">
              <a:lnSpc>
                <a:spcPts val="7632"/>
              </a:lnSpc>
            </a:pPr>
            <a:r>
              <a:rPr lang="tr-TR" sz="7200" dirty="0" smtClean="0">
                <a:solidFill>
                  <a:srgbClr val="5CE1E6"/>
                </a:solidFill>
                <a:latin typeface="Lexend Deca"/>
              </a:rPr>
              <a:t>Bizi Dinlediğiniz </a:t>
            </a:r>
            <a:r>
              <a:rPr lang="en-US" sz="7200" dirty="0" err="1" smtClean="0">
                <a:solidFill>
                  <a:srgbClr val="5CE1E6"/>
                </a:solidFill>
                <a:latin typeface="Lexend Deca"/>
              </a:rPr>
              <a:t>için</a:t>
            </a:r>
            <a:r>
              <a:rPr lang="tr-TR" sz="7200" dirty="0" smtClean="0">
                <a:solidFill>
                  <a:srgbClr val="5CE1E6"/>
                </a:solidFill>
                <a:latin typeface="Lexend Deca"/>
              </a:rPr>
              <a:t> Teşekkür Ederiz</a:t>
            </a:r>
            <a:endParaRPr lang="en-US" sz="7200" dirty="0">
              <a:solidFill>
                <a:srgbClr val="5CE1E6"/>
              </a:solidFill>
              <a:latin typeface="Lexend Deca"/>
            </a:endParaRPr>
          </a:p>
        </p:txBody>
      </p:sp>
    </p:spTree>
    <p:extLst>
      <p:ext uri="{BB962C8B-B14F-4D97-AF65-F5344CB8AC3E}">
        <p14:creationId xmlns:p14="http://schemas.microsoft.com/office/powerpoint/2010/main" val="24932589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7602971" h="5748307">
                <a:moveTo>
                  <a:pt x="0" y="0"/>
                </a:moveTo>
                <a:lnTo>
                  <a:pt x="7602970" y="0"/>
                </a:lnTo>
                <a:lnTo>
                  <a:pt x="7602970" y="5748306"/>
                </a:lnTo>
                <a:lnTo>
                  <a:pt x="0" y="5748306"/>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Freeform 2"/>
          <p:cNvSpPr/>
          <p:nvPr/>
        </p:nvSpPr>
        <p:spPr>
          <a:xfrm rot="5400000">
            <a:off x="8456409" y="455409"/>
            <a:ext cx="10287000" cy="9376182"/>
          </a:xfrm>
          <a:custGeom>
            <a:avLst/>
            <a:gdLst/>
            <a:ahLst/>
            <a:cxnLst/>
            <a:rect l="l" t="t" r="r" b="b"/>
            <a:pathLst>
              <a:path w="10287000" h="7715250">
                <a:moveTo>
                  <a:pt x="0" y="0"/>
                </a:moveTo>
                <a:lnTo>
                  <a:pt x="10287000" y="0"/>
                </a:lnTo>
                <a:lnTo>
                  <a:pt x="10287000" y="7715250"/>
                </a:lnTo>
                <a:lnTo>
                  <a:pt x="0" y="7715250"/>
                </a:lnTo>
                <a:lnTo>
                  <a:pt x="0" y="0"/>
                </a:lnTo>
                <a:close/>
              </a:path>
            </a:pathLst>
          </a:custGeom>
          <a:blipFill>
            <a:blip r:embed="rId2"/>
            <a:stretch>
              <a:fillRect/>
            </a:stretch>
          </a:blipFill>
        </p:spPr>
      </p:sp>
      <p:sp>
        <p:nvSpPr>
          <p:cNvPr id="3" name="Freeform 3"/>
          <p:cNvSpPr/>
          <p:nvPr/>
        </p:nvSpPr>
        <p:spPr>
          <a:xfrm rot="5400000">
            <a:off x="-676706" y="698476"/>
            <a:ext cx="10287000" cy="8890047"/>
          </a:xfrm>
          <a:custGeom>
            <a:avLst/>
            <a:gdLst/>
            <a:ahLst/>
            <a:cxnLst/>
            <a:rect l="l" t="t" r="r" b="b"/>
            <a:pathLst>
              <a:path w="10287000" h="7286622">
                <a:moveTo>
                  <a:pt x="0" y="0"/>
                </a:moveTo>
                <a:lnTo>
                  <a:pt x="10287000" y="0"/>
                </a:lnTo>
                <a:lnTo>
                  <a:pt x="10287000" y="7286622"/>
                </a:lnTo>
                <a:lnTo>
                  <a:pt x="0" y="7286622"/>
                </a:lnTo>
                <a:lnTo>
                  <a:pt x="0" y="0"/>
                </a:lnTo>
                <a:close/>
              </a:path>
            </a:pathLst>
          </a:custGeom>
          <a:blipFill>
            <a:blip r:embed="rId3"/>
            <a:stretch>
              <a:fillRect t="-5882"/>
            </a:stretch>
          </a:blip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p:cNvSpPr txBox="1"/>
          <p:nvPr/>
        </p:nvSpPr>
        <p:spPr>
          <a:xfrm>
            <a:off x="6553200" y="266700"/>
            <a:ext cx="8458200" cy="1015663"/>
          </a:xfrm>
          <a:prstGeom prst="rect">
            <a:avLst/>
          </a:prstGeom>
          <a:noFill/>
        </p:spPr>
        <p:txBody>
          <a:bodyPr wrap="square" rtlCol="0">
            <a:spAutoFit/>
          </a:bodyPr>
          <a:lstStyle/>
          <a:p>
            <a:r>
              <a:rPr lang="tr-TR" sz="6000" dirty="0"/>
              <a:t>Düğümler</a:t>
            </a:r>
            <a:r>
              <a:rPr lang="tr-TR" sz="4000" dirty="0"/>
              <a:t> </a:t>
            </a:r>
          </a:p>
        </p:txBody>
      </p:sp>
      <p:pic>
        <p:nvPicPr>
          <p:cNvPr id="11" name="Resim 10"/>
          <p:cNvPicPr>
            <a:picLocks noChangeAspect="1"/>
          </p:cNvPicPr>
          <p:nvPr/>
        </p:nvPicPr>
        <p:blipFill>
          <a:blip r:embed="rId2"/>
          <a:stretch>
            <a:fillRect/>
          </a:stretch>
        </p:blipFill>
        <p:spPr>
          <a:xfrm>
            <a:off x="709185" y="3162300"/>
            <a:ext cx="17578815" cy="3810000"/>
          </a:xfrm>
          <a:prstGeom prst="rect">
            <a:avLst/>
          </a:prstGeom>
        </p:spPr>
      </p:pic>
    </p:spTree>
    <p:extLst>
      <p:ext uri="{BB962C8B-B14F-4D97-AF65-F5344CB8AC3E}">
        <p14:creationId xmlns:p14="http://schemas.microsoft.com/office/powerpoint/2010/main" val="13776325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p:cNvSpPr txBox="1"/>
          <p:nvPr/>
        </p:nvSpPr>
        <p:spPr>
          <a:xfrm>
            <a:off x="6553200" y="0"/>
            <a:ext cx="8458200" cy="1015663"/>
          </a:xfrm>
          <a:prstGeom prst="rect">
            <a:avLst/>
          </a:prstGeom>
          <a:noFill/>
        </p:spPr>
        <p:txBody>
          <a:bodyPr wrap="square" rtlCol="0">
            <a:spAutoFit/>
          </a:bodyPr>
          <a:lstStyle/>
          <a:p>
            <a:r>
              <a:rPr lang="tr-TR" sz="6000" dirty="0"/>
              <a:t>Bağlantılar</a:t>
            </a:r>
            <a:r>
              <a:rPr lang="tr-TR" sz="4000" dirty="0"/>
              <a:t> </a:t>
            </a:r>
          </a:p>
        </p:txBody>
      </p:sp>
      <p:pic>
        <p:nvPicPr>
          <p:cNvPr id="2" name="Resim 1"/>
          <p:cNvPicPr>
            <a:picLocks noChangeAspect="1"/>
          </p:cNvPicPr>
          <p:nvPr/>
        </p:nvPicPr>
        <p:blipFill>
          <a:blip r:embed="rId2"/>
          <a:stretch>
            <a:fillRect/>
          </a:stretch>
        </p:blipFill>
        <p:spPr>
          <a:xfrm>
            <a:off x="1143000" y="1087239"/>
            <a:ext cx="8347364" cy="9199761"/>
          </a:xfrm>
          <a:prstGeom prst="rect">
            <a:avLst/>
          </a:prstGeom>
        </p:spPr>
      </p:pic>
      <p:pic>
        <p:nvPicPr>
          <p:cNvPr id="3" name="Resim 2"/>
          <p:cNvPicPr>
            <a:picLocks noChangeAspect="1"/>
          </p:cNvPicPr>
          <p:nvPr/>
        </p:nvPicPr>
        <p:blipFill>
          <a:blip r:embed="rId3"/>
          <a:stretch>
            <a:fillRect/>
          </a:stretch>
        </p:blipFill>
        <p:spPr>
          <a:xfrm>
            <a:off x="8610600" y="1015663"/>
            <a:ext cx="8246993" cy="7166264"/>
          </a:xfrm>
          <a:prstGeom prst="rect">
            <a:avLst/>
          </a:prstGeom>
        </p:spPr>
      </p:pic>
    </p:spTree>
    <p:extLst>
      <p:ext uri="{BB962C8B-B14F-4D97-AF65-F5344CB8AC3E}">
        <p14:creationId xmlns:p14="http://schemas.microsoft.com/office/powerpoint/2010/main" val="2062077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5638800" y="266700"/>
            <a:ext cx="8229600" cy="707886"/>
          </a:xfrm>
          <a:prstGeom prst="rect">
            <a:avLst/>
          </a:prstGeom>
          <a:noFill/>
        </p:spPr>
        <p:txBody>
          <a:bodyPr wrap="square" rtlCol="0">
            <a:spAutoFit/>
          </a:bodyPr>
          <a:lstStyle/>
          <a:p>
            <a:r>
              <a:rPr lang="tr-TR" sz="4000" dirty="0"/>
              <a:t>GRAF ÖZELLİKLERİ</a:t>
            </a:r>
          </a:p>
        </p:txBody>
      </p:sp>
      <p:sp>
        <p:nvSpPr>
          <p:cNvPr id="3" name="Metin kutusu 2"/>
          <p:cNvSpPr txBox="1"/>
          <p:nvPr/>
        </p:nvSpPr>
        <p:spPr>
          <a:xfrm>
            <a:off x="457200" y="2476500"/>
            <a:ext cx="11963400" cy="4524315"/>
          </a:xfrm>
          <a:prstGeom prst="rect">
            <a:avLst/>
          </a:prstGeom>
          <a:noFill/>
        </p:spPr>
        <p:txBody>
          <a:bodyPr wrap="square" rtlCol="0">
            <a:spAutoFit/>
          </a:bodyPr>
          <a:lstStyle/>
          <a:p>
            <a:pPr marL="342900" indent="-342900">
              <a:buFont typeface="Arial" panose="020B0604020202020204" pitchFamily="34" charset="0"/>
              <a:buChar char="•"/>
            </a:pPr>
            <a:r>
              <a:rPr lang="tr-TR" sz="3600" dirty="0"/>
              <a:t>Bu </a:t>
            </a:r>
            <a:r>
              <a:rPr lang="tr-TR" sz="3600" dirty="0" err="1"/>
              <a:t>Graf</a:t>
            </a:r>
            <a:r>
              <a:rPr lang="tr-TR" sz="3600" dirty="0"/>
              <a:t> yönsüzdür.</a:t>
            </a:r>
          </a:p>
          <a:p>
            <a:pPr marL="342900" indent="-342900">
              <a:buFont typeface="Arial" panose="020B0604020202020204" pitchFamily="34" charset="0"/>
              <a:buChar char="•"/>
            </a:pPr>
            <a:r>
              <a:rPr lang="tr-TR" sz="3600" dirty="0"/>
              <a:t>Düğümler birbirine kenarlar ile </a:t>
            </a:r>
            <a:r>
              <a:rPr lang="tr-TR" sz="3600" dirty="0" err="1"/>
              <a:t>bağlanır,yolların</a:t>
            </a:r>
            <a:r>
              <a:rPr lang="tr-TR" sz="3600" dirty="0"/>
              <a:t> isimleri kenarların etiketleri ile belirtilmiştir.</a:t>
            </a:r>
          </a:p>
          <a:p>
            <a:pPr marL="342900" indent="-342900">
              <a:buFont typeface="Arial" panose="020B0604020202020204" pitchFamily="34" charset="0"/>
              <a:buChar char="•"/>
            </a:pPr>
            <a:r>
              <a:rPr lang="tr-TR" sz="3600" dirty="0"/>
              <a:t>Kenarlar ağırlıksızdır sebebi ise alternatif yollar bulunmaktadır ve kullanacağımız yol o anki trafik durumuna göre değişkenlik gösterebilir.</a:t>
            </a:r>
          </a:p>
          <a:p>
            <a:pPr marL="342900" indent="-342900">
              <a:buFont typeface="Arial" panose="020B0604020202020204" pitchFamily="34" charset="0"/>
              <a:buChar char="•"/>
            </a:pPr>
            <a:r>
              <a:rPr lang="tr-TR" sz="3600" dirty="0"/>
              <a:t>İşaretsizdir çünkü yollar gidişli ve gelişlidir.</a:t>
            </a:r>
          </a:p>
          <a:p>
            <a:pPr marL="342900" indent="-342900">
              <a:buFont typeface="Arial" panose="020B0604020202020204" pitchFamily="34" charset="0"/>
              <a:buChar char="•"/>
            </a:pPr>
            <a:endParaRPr lang="tr-TR" sz="3600" dirty="0"/>
          </a:p>
        </p:txBody>
      </p:sp>
    </p:spTree>
    <p:extLst>
      <p:ext uri="{BB962C8B-B14F-4D97-AF65-F5344CB8AC3E}">
        <p14:creationId xmlns:p14="http://schemas.microsoft.com/office/powerpoint/2010/main" val="3536880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5410200" y="152400"/>
            <a:ext cx="11963400" cy="707886"/>
          </a:xfrm>
          <a:prstGeom prst="rect">
            <a:avLst/>
          </a:prstGeom>
          <a:noFill/>
        </p:spPr>
        <p:txBody>
          <a:bodyPr wrap="square" rtlCol="0">
            <a:spAutoFit/>
          </a:bodyPr>
          <a:lstStyle/>
          <a:p>
            <a:r>
              <a:rPr lang="tr-TR" sz="4000" dirty="0"/>
              <a:t>DÜĞÜM DERECELERİ</a:t>
            </a:r>
          </a:p>
        </p:txBody>
      </p:sp>
      <p:pic>
        <p:nvPicPr>
          <p:cNvPr id="5" name="Resim 4"/>
          <p:cNvPicPr>
            <a:picLocks noChangeAspect="1"/>
          </p:cNvPicPr>
          <p:nvPr/>
        </p:nvPicPr>
        <p:blipFill>
          <a:blip r:embed="rId2"/>
          <a:stretch>
            <a:fillRect/>
          </a:stretch>
        </p:blipFill>
        <p:spPr>
          <a:xfrm>
            <a:off x="6927" y="4253805"/>
            <a:ext cx="10189867" cy="3276600"/>
          </a:xfrm>
          <a:prstGeom prst="rect">
            <a:avLst/>
          </a:prstGeom>
        </p:spPr>
      </p:pic>
      <p:pic>
        <p:nvPicPr>
          <p:cNvPr id="6" name="Resim 5"/>
          <p:cNvPicPr>
            <a:picLocks noChangeAspect="1"/>
          </p:cNvPicPr>
          <p:nvPr/>
        </p:nvPicPr>
        <p:blipFill>
          <a:blip r:embed="rId3"/>
          <a:stretch>
            <a:fillRect/>
          </a:stretch>
        </p:blipFill>
        <p:spPr>
          <a:xfrm>
            <a:off x="10189867" y="901850"/>
            <a:ext cx="7352518" cy="9150767"/>
          </a:xfrm>
          <a:prstGeom prst="rect">
            <a:avLst/>
          </a:prstGeom>
        </p:spPr>
      </p:pic>
      <p:sp>
        <p:nvSpPr>
          <p:cNvPr id="7" name="Metin kutusu 6"/>
          <p:cNvSpPr txBox="1"/>
          <p:nvPr/>
        </p:nvSpPr>
        <p:spPr>
          <a:xfrm>
            <a:off x="762000" y="1885330"/>
            <a:ext cx="7696200" cy="1384995"/>
          </a:xfrm>
          <a:prstGeom prst="rect">
            <a:avLst/>
          </a:prstGeom>
          <a:noFill/>
        </p:spPr>
        <p:txBody>
          <a:bodyPr wrap="square" rtlCol="0">
            <a:spAutoFit/>
          </a:bodyPr>
          <a:lstStyle/>
          <a:p>
            <a:r>
              <a:rPr lang="tr-TR" sz="2800" dirty="0"/>
              <a:t>Düğüm derecesi, bir ağdaki bir düğümün bağlantı sayısını ifade eder. Eğer düğüm A'nın bağlı olduğu düğüm sayısı 5 ise, A'nın derecesi 5'tir. </a:t>
            </a:r>
          </a:p>
        </p:txBody>
      </p:sp>
    </p:spTree>
    <p:extLst>
      <p:ext uri="{BB962C8B-B14F-4D97-AF65-F5344CB8AC3E}">
        <p14:creationId xmlns:p14="http://schemas.microsoft.com/office/powerpoint/2010/main" val="30636762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urşun Rengi">
  <a:themeElements>
    <a:clrScheme name="Kurşun Rengi">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Kurşun Rengi">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urşun Rengi">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TM04033929[[fn=Kurşun Rengi]]</Template>
  <TotalTime>159</TotalTime>
  <Words>926</Words>
  <Application>Microsoft Office PowerPoint</Application>
  <PresentationFormat>Özel</PresentationFormat>
  <Paragraphs>83</Paragraphs>
  <Slides>32</Slides>
  <Notes>3</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32</vt:i4>
      </vt:variant>
    </vt:vector>
  </HeadingPairs>
  <TitlesOfParts>
    <vt:vector size="41" baseType="lpstr">
      <vt:lpstr>Arial</vt:lpstr>
      <vt:lpstr>Segoe UI</vt:lpstr>
      <vt:lpstr>Wingdings 2</vt:lpstr>
      <vt:lpstr>Lexend Deca</vt:lpstr>
      <vt:lpstr>Calibri</vt:lpstr>
      <vt:lpstr>DejaVu Serif Bold</vt:lpstr>
      <vt:lpstr>Calisto MT</vt:lpstr>
      <vt:lpstr>Trebuchet MS</vt:lpstr>
      <vt:lpstr>Kurşun Rengi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İSTANBUL ULAŞIM AĞI</dc:title>
  <dc:creator>ASUS</dc:creator>
  <cp:lastModifiedBy>AdemTrks</cp:lastModifiedBy>
  <cp:revision>114</cp:revision>
  <dcterms:created xsi:type="dcterms:W3CDTF">2006-08-16T00:00:00Z</dcterms:created>
  <dcterms:modified xsi:type="dcterms:W3CDTF">2024-01-04T07:46:48Z</dcterms:modified>
  <dc:identifier>DAF42LmohrA</dc:identifier>
</cp:coreProperties>
</file>